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7"/>
  </p:notesMasterIdLst>
  <p:sldIdLst>
    <p:sldId id="258" r:id="rId5"/>
    <p:sldId id="267" r:id="rId6"/>
    <p:sldId id="268" r:id="rId7"/>
    <p:sldId id="269" r:id="rId8"/>
    <p:sldId id="270" r:id="rId9"/>
    <p:sldId id="271" r:id="rId10"/>
    <p:sldId id="272" r:id="rId11"/>
    <p:sldId id="273" r:id="rId12"/>
    <p:sldId id="274" r:id="rId13"/>
    <p:sldId id="275" r:id="rId14"/>
    <p:sldId id="266" r:id="rId15"/>
    <p:sldId id="2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92" d="100"/>
          <a:sy n="92" d="100"/>
        </p:scale>
        <p:origin x="402" y="9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E9A151-91C7-447E-9A24-08AD14588CB7}" type="doc">
      <dgm:prSet loTypeId="urn:microsoft.com/office/officeart/2016/7/layout/RoundedRectangleTimeline" loCatId="process" qsTypeId="urn:microsoft.com/office/officeart/2005/8/quickstyle/simple1" qsCatId="simple" csTypeId="urn:microsoft.com/office/officeart/2005/8/colors/colorful2" csCatId="colorful" phldr="1"/>
      <dgm:spPr/>
      <dgm:t>
        <a:bodyPr/>
        <a:lstStyle/>
        <a:p>
          <a:endParaRPr lang="en-US"/>
        </a:p>
      </dgm:t>
    </dgm:pt>
    <dgm:pt modelId="{6AEE26F4-9055-4F22-988D-AE4475E7AB60}">
      <dgm:prSet/>
      <dgm:spPr/>
      <dgm:t>
        <a:bodyPr/>
        <a:lstStyle/>
        <a:p>
          <a:r>
            <a:rPr lang="en-US" dirty="0" smtClean="0"/>
            <a:t>Depend on the community we engaged</a:t>
          </a:r>
          <a:endParaRPr lang="en-US" dirty="0"/>
        </a:p>
      </dgm:t>
    </dgm:pt>
    <dgm:pt modelId="{37DA7AF1-542B-4FEA-B66E-4866A016A5BE}" type="parTrans" cxnId="{D46EB20F-201A-4117-A202-07A212962806}">
      <dgm:prSet/>
      <dgm:spPr/>
      <dgm:t>
        <a:bodyPr/>
        <a:lstStyle/>
        <a:p>
          <a:endParaRPr lang="en-US"/>
        </a:p>
      </dgm:t>
    </dgm:pt>
    <dgm:pt modelId="{A119BADE-ED41-446E-BF67-61941EC64F23}" type="sibTrans" cxnId="{D46EB20F-201A-4117-A202-07A212962806}">
      <dgm:prSet/>
      <dgm:spPr/>
      <dgm:t>
        <a:bodyPr/>
        <a:lstStyle/>
        <a:p>
          <a:endParaRPr lang="en-US"/>
        </a:p>
      </dgm:t>
    </dgm:pt>
    <dgm:pt modelId="{FC4CFB72-5AC6-421F-A20C-384E8D4E0855}">
      <dgm:prSet/>
      <dgm:spPr/>
      <dgm:t>
        <a:bodyPr/>
        <a:lstStyle/>
        <a:p>
          <a:r>
            <a:rPr lang="en-US" dirty="0" smtClean="0"/>
            <a:t>Awareness Program.</a:t>
          </a:r>
          <a:endParaRPr lang="en-US" dirty="0"/>
        </a:p>
      </dgm:t>
    </dgm:pt>
    <dgm:pt modelId="{C60818E5-58CD-474C-99F1-27C1FB52D592}" type="parTrans" cxnId="{D134D6AF-0E01-490E-A6A2-F9DB4EE9F254}">
      <dgm:prSet/>
      <dgm:spPr/>
      <dgm:t>
        <a:bodyPr/>
        <a:lstStyle/>
        <a:p>
          <a:endParaRPr lang="en-US"/>
        </a:p>
      </dgm:t>
    </dgm:pt>
    <dgm:pt modelId="{AF2D4460-D8D3-4C50-8F6E-050EDF997934}" type="sibTrans" cxnId="{D134D6AF-0E01-490E-A6A2-F9DB4EE9F254}">
      <dgm:prSet/>
      <dgm:spPr/>
      <dgm:t>
        <a:bodyPr/>
        <a:lstStyle/>
        <a:p>
          <a:endParaRPr lang="en-US"/>
        </a:p>
      </dgm:t>
    </dgm:pt>
    <dgm:pt modelId="{81E5F09E-7B45-43F4-918F-D2BEC3CDA1E6}">
      <dgm:prSet/>
      <dgm:spPr/>
      <dgm:t>
        <a:bodyPr/>
        <a:lstStyle/>
        <a:p>
          <a:r>
            <a:rPr lang="en-US" dirty="0" smtClean="0"/>
            <a:t>Waste segregation</a:t>
          </a:r>
          <a:endParaRPr lang="en-US" dirty="0"/>
        </a:p>
      </dgm:t>
    </dgm:pt>
    <dgm:pt modelId="{6F0EDFFC-19F9-4FA8-8836-BDCC51625944}" type="parTrans" cxnId="{3AA0E3DA-0410-43F3-949A-ACB6E1545AE9}">
      <dgm:prSet/>
      <dgm:spPr/>
      <dgm:t>
        <a:bodyPr/>
        <a:lstStyle/>
        <a:p>
          <a:endParaRPr lang="en-US"/>
        </a:p>
      </dgm:t>
    </dgm:pt>
    <dgm:pt modelId="{6C7BA20C-0D7E-4767-9964-7D9B8D0C33EA}" type="sibTrans" cxnId="{3AA0E3DA-0410-43F3-949A-ACB6E1545AE9}">
      <dgm:prSet/>
      <dgm:spPr/>
      <dgm:t>
        <a:bodyPr/>
        <a:lstStyle/>
        <a:p>
          <a:endParaRPr lang="en-US"/>
        </a:p>
      </dgm:t>
    </dgm:pt>
    <dgm:pt modelId="{3B093871-81B0-48D0-B480-ED40E425D20B}">
      <dgm:prSet/>
      <dgm:spPr/>
      <dgm:t>
        <a:bodyPr/>
        <a:lstStyle/>
        <a:p>
          <a:r>
            <a:rPr lang="en-US" dirty="0" smtClean="0"/>
            <a:t>Transportation Cost </a:t>
          </a:r>
          <a:endParaRPr lang="en-US" dirty="0"/>
        </a:p>
      </dgm:t>
    </dgm:pt>
    <dgm:pt modelId="{77F75844-0484-47D8-BAB8-907B103DB846}" type="parTrans" cxnId="{A0FC334C-B238-4024-B9FB-CFBFB1CABFC9}">
      <dgm:prSet/>
      <dgm:spPr/>
      <dgm:t>
        <a:bodyPr/>
        <a:lstStyle/>
        <a:p>
          <a:endParaRPr lang="en-US"/>
        </a:p>
      </dgm:t>
    </dgm:pt>
    <dgm:pt modelId="{F8D117C9-76F0-4096-A146-F80EDCAEE92B}" type="sibTrans" cxnId="{A0FC334C-B238-4024-B9FB-CFBFB1CABFC9}">
      <dgm:prSet/>
      <dgm:spPr/>
      <dgm:t>
        <a:bodyPr/>
        <a:lstStyle/>
        <a:p>
          <a:endParaRPr lang="en-US"/>
        </a:p>
      </dgm:t>
    </dgm:pt>
    <dgm:pt modelId="{6B3154D0-FC29-438C-82A5-0392ACFAD777}">
      <dgm:prSet/>
      <dgm:spPr/>
      <dgm:t>
        <a:bodyPr/>
        <a:lstStyle/>
        <a:p>
          <a:r>
            <a:rPr lang="en-US" dirty="0" smtClean="0"/>
            <a:t>Collection and processed point</a:t>
          </a:r>
          <a:endParaRPr lang="en-US" dirty="0"/>
        </a:p>
      </dgm:t>
    </dgm:pt>
    <dgm:pt modelId="{F7D66E85-992C-4912-82A4-FE9636C5C36D}" type="parTrans" cxnId="{02153785-4F2A-431C-985B-DF62CB18C79B}">
      <dgm:prSet/>
      <dgm:spPr/>
      <dgm:t>
        <a:bodyPr/>
        <a:lstStyle/>
        <a:p>
          <a:endParaRPr lang="en-US"/>
        </a:p>
      </dgm:t>
    </dgm:pt>
    <dgm:pt modelId="{0B53CE7E-475C-43F2-810E-B7EEFC1A5744}" type="sibTrans" cxnId="{02153785-4F2A-431C-985B-DF62CB18C79B}">
      <dgm:prSet/>
      <dgm:spPr/>
      <dgm:t>
        <a:bodyPr/>
        <a:lstStyle/>
        <a:p>
          <a:endParaRPr lang="en-US"/>
        </a:p>
      </dgm:t>
    </dgm:pt>
    <dgm:pt modelId="{107B3ADB-D5DE-408E-9701-3B858ED64D64}">
      <dgm:prSet/>
      <dgm:spPr/>
      <dgm:t>
        <a:bodyPr/>
        <a:lstStyle/>
        <a:p>
          <a:r>
            <a:rPr lang="en-US" dirty="0" smtClean="0"/>
            <a:t>App required to monitor </a:t>
          </a:r>
          <a:endParaRPr lang="en-US" dirty="0"/>
        </a:p>
      </dgm:t>
    </dgm:pt>
    <dgm:pt modelId="{A1E586A6-E2DA-40A5-B67B-1D562173FF29}" type="parTrans" cxnId="{EF5E4DE7-5B1A-4A72-9BF3-F088620C785D}">
      <dgm:prSet/>
      <dgm:spPr/>
      <dgm:t>
        <a:bodyPr/>
        <a:lstStyle/>
        <a:p>
          <a:endParaRPr lang="en-US"/>
        </a:p>
      </dgm:t>
    </dgm:pt>
    <dgm:pt modelId="{8DD18E38-88BF-4994-9D9B-53E2FD780E30}" type="sibTrans" cxnId="{EF5E4DE7-5B1A-4A72-9BF3-F088620C785D}">
      <dgm:prSet/>
      <dgm:spPr/>
      <dgm:t>
        <a:bodyPr/>
        <a:lstStyle/>
        <a:p>
          <a:endParaRPr lang="en-US"/>
        </a:p>
      </dgm:t>
    </dgm:pt>
    <dgm:pt modelId="{B7B5FF01-D079-4D5C-9538-84557B54C298}">
      <dgm:prSet/>
      <dgm:spPr/>
      <dgm:t>
        <a:bodyPr/>
        <a:lstStyle/>
        <a:p>
          <a:r>
            <a:rPr lang="en-US" dirty="0" smtClean="0"/>
            <a:t>System tracking program</a:t>
          </a:r>
          <a:endParaRPr lang="en-US" dirty="0"/>
        </a:p>
      </dgm:t>
    </dgm:pt>
    <dgm:pt modelId="{AD8EB80E-77DC-4F2B-8F1E-D11A5DD296EF}" type="parTrans" cxnId="{8684D403-6A35-46F9-A9BB-F4AD6DC59618}">
      <dgm:prSet/>
      <dgm:spPr/>
      <dgm:t>
        <a:bodyPr/>
        <a:lstStyle/>
        <a:p>
          <a:endParaRPr lang="en-US"/>
        </a:p>
      </dgm:t>
    </dgm:pt>
    <dgm:pt modelId="{A7B2F245-627F-42F1-BD70-ECED703C4DB7}" type="sibTrans" cxnId="{8684D403-6A35-46F9-A9BB-F4AD6DC59618}">
      <dgm:prSet/>
      <dgm:spPr/>
      <dgm:t>
        <a:bodyPr/>
        <a:lstStyle/>
        <a:p>
          <a:endParaRPr lang="en-US"/>
        </a:p>
      </dgm:t>
    </dgm:pt>
    <dgm:pt modelId="{0BA2BE44-D8DF-40D0-9D16-C4FE3E0AFF56}">
      <dgm:prSet/>
      <dgm:spPr/>
      <dgm:t>
        <a:bodyPr/>
        <a:lstStyle/>
        <a:p>
          <a:r>
            <a:rPr lang="en-US" dirty="0" smtClean="0"/>
            <a:t>Rewards for all individuals and less maintenance in term of cleanness </a:t>
          </a:r>
          <a:endParaRPr lang="en-US" dirty="0"/>
        </a:p>
      </dgm:t>
    </dgm:pt>
    <dgm:pt modelId="{E5C20CF3-8CF0-4F84-8018-6140EDA1E518}" type="parTrans" cxnId="{CD9EFB3B-36EB-4C66-AD5E-52DC23483370}">
      <dgm:prSet/>
      <dgm:spPr/>
      <dgm:t>
        <a:bodyPr/>
        <a:lstStyle/>
        <a:p>
          <a:endParaRPr lang="en-US"/>
        </a:p>
      </dgm:t>
    </dgm:pt>
    <dgm:pt modelId="{B9ECE8DD-86BB-407C-9B9B-7447261600FB}" type="sibTrans" cxnId="{CD9EFB3B-36EB-4C66-AD5E-52DC23483370}">
      <dgm:prSet/>
      <dgm:spPr/>
      <dgm:t>
        <a:bodyPr/>
        <a:lstStyle/>
        <a:p>
          <a:endParaRPr lang="en-US"/>
        </a:p>
      </dgm:t>
    </dgm:pt>
    <dgm:pt modelId="{FE10E69E-F151-491A-88F4-4212A7D9C29E}">
      <dgm:prSet/>
      <dgm:spPr/>
      <dgm:t>
        <a:bodyPr/>
        <a:lstStyle/>
        <a:p>
          <a:r>
            <a:rPr lang="en-US" dirty="0" smtClean="0"/>
            <a:t>Long term benefits for all.</a:t>
          </a:r>
          <a:endParaRPr lang="en-US" dirty="0"/>
        </a:p>
      </dgm:t>
    </dgm:pt>
    <dgm:pt modelId="{C52E9791-7827-4DD6-9575-51AF0502C9C9}" type="parTrans" cxnId="{06A764F1-4BD1-4C73-9F88-A2256712120B}">
      <dgm:prSet/>
      <dgm:spPr/>
      <dgm:t>
        <a:bodyPr/>
        <a:lstStyle/>
        <a:p>
          <a:endParaRPr lang="en-US"/>
        </a:p>
      </dgm:t>
    </dgm:pt>
    <dgm:pt modelId="{81E5CD38-1990-4873-932E-897AFD6E1DBB}" type="sibTrans" cxnId="{06A764F1-4BD1-4C73-9F88-A2256712120B}">
      <dgm:prSet/>
      <dgm:spPr/>
      <dgm:t>
        <a:bodyPr/>
        <a:lstStyle/>
        <a:p>
          <a:endParaRPr lang="en-US"/>
        </a:p>
      </dgm:t>
    </dgm:pt>
    <dgm:pt modelId="{C23974EC-0585-40FE-A83F-9A9BBDB5EABC}">
      <dgm:prSet/>
      <dgm:spPr/>
      <dgm:t>
        <a:bodyPr/>
        <a:lstStyle/>
        <a:p>
          <a:r>
            <a:rPr lang="en-US" dirty="0" smtClean="0"/>
            <a:t>Minimal cost due to segregation happen from homes</a:t>
          </a:r>
          <a:endParaRPr lang="en-US" dirty="0"/>
        </a:p>
      </dgm:t>
    </dgm:pt>
    <dgm:pt modelId="{C72A9C4F-8BF9-47D7-A227-60DD8AB0316C}" type="sibTrans" cxnId="{82ED2FCC-A285-4363-B539-5C9EC2D3FD52}">
      <dgm:prSet/>
      <dgm:spPr/>
      <dgm:t>
        <a:bodyPr/>
        <a:lstStyle/>
        <a:p>
          <a:endParaRPr lang="en-US"/>
        </a:p>
      </dgm:t>
    </dgm:pt>
    <dgm:pt modelId="{F7DD56FB-6A7B-4D83-86E0-E917742D6DF7}" type="parTrans" cxnId="{82ED2FCC-A285-4363-B539-5C9EC2D3FD52}">
      <dgm:prSet/>
      <dgm:spPr/>
      <dgm:t>
        <a:bodyPr/>
        <a:lstStyle/>
        <a:p>
          <a:endParaRPr lang="en-US"/>
        </a:p>
      </dgm:t>
    </dgm:pt>
    <dgm:pt modelId="{797A5B25-8EBC-44A9-9579-5BE7B2BB6B44}" type="pres">
      <dgm:prSet presAssocID="{4BE9A151-91C7-447E-9A24-08AD14588CB7}" presName="Name0" presStyleCnt="0">
        <dgm:presLayoutVars>
          <dgm:chMax/>
          <dgm:chPref/>
          <dgm:animLvl val="lvl"/>
        </dgm:presLayoutVars>
      </dgm:prSet>
      <dgm:spPr/>
      <dgm:t>
        <a:bodyPr/>
        <a:lstStyle/>
        <a:p>
          <a:endParaRPr lang="en-US"/>
        </a:p>
      </dgm:t>
    </dgm:pt>
    <dgm:pt modelId="{DD76174F-20D1-415A-BDE6-7415674FFDCB}" type="pres">
      <dgm:prSet presAssocID="{6AEE26F4-9055-4F22-988D-AE4475E7AB60}" presName="composite1" presStyleCnt="0"/>
      <dgm:spPr/>
    </dgm:pt>
    <dgm:pt modelId="{CD64C4A9-5522-4616-8658-4758639623B5}" type="pres">
      <dgm:prSet presAssocID="{6AEE26F4-9055-4F22-988D-AE4475E7AB60}" presName="parent1" presStyleLbl="alignNode1" presStyleIdx="0" presStyleCnt="5" custScaleY="182380">
        <dgm:presLayoutVars>
          <dgm:chMax val="1"/>
          <dgm:chPref val="1"/>
          <dgm:bulletEnabled val="1"/>
        </dgm:presLayoutVars>
      </dgm:prSet>
      <dgm:spPr/>
      <dgm:t>
        <a:bodyPr/>
        <a:lstStyle/>
        <a:p>
          <a:endParaRPr lang="en-US"/>
        </a:p>
      </dgm:t>
    </dgm:pt>
    <dgm:pt modelId="{6CE949F8-A8F9-47DA-9570-4C2547B9FCE3}" type="pres">
      <dgm:prSet presAssocID="{6AEE26F4-9055-4F22-988D-AE4475E7AB60}" presName="Childtext1" presStyleLbl="revTx" presStyleIdx="0" presStyleCnt="5">
        <dgm:presLayoutVars>
          <dgm:bulletEnabled val="1"/>
        </dgm:presLayoutVars>
      </dgm:prSet>
      <dgm:spPr/>
      <dgm:t>
        <a:bodyPr/>
        <a:lstStyle/>
        <a:p>
          <a:endParaRPr lang="en-US"/>
        </a:p>
      </dgm:t>
    </dgm:pt>
    <dgm:pt modelId="{6D8E3F6D-ABCB-40E5-94D5-13B5021D17B3}" type="pres">
      <dgm:prSet presAssocID="{6AEE26F4-9055-4F22-988D-AE4475E7AB60}" presName="ConnectLine1" presStyleLbl="sibTrans1D1" presStyleIdx="0" presStyleCnt="5"/>
      <dgm:spPr>
        <a:noFill/>
        <a:ln w="12700" cap="rnd" cmpd="sng" algn="ctr">
          <a:solidFill>
            <a:schemeClr val="accent2">
              <a:hueOff val="0"/>
              <a:satOff val="0"/>
              <a:lumOff val="0"/>
              <a:alphaOff val="0"/>
            </a:schemeClr>
          </a:solidFill>
          <a:prstDash val="dash"/>
        </a:ln>
        <a:effectLst/>
      </dgm:spPr>
    </dgm:pt>
    <dgm:pt modelId="{C4EA5EA1-6F5C-42A5-A817-8256DA879C82}" type="pres">
      <dgm:prSet presAssocID="{6AEE26F4-9055-4F22-988D-AE4475E7AB60}" presName="ConnectLineEnd1" presStyleLbl="lnNode1" presStyleIdx="0" presStyleCnt="5"/>
      <dgm:spPr/>
    </dgm:pt>
    <dgm:pt modelId="{E3906691-D61F-4BB7-8287-CE1A37C575D5}" type="pres">
      <dgm:prSet presAssocID="{6AEE26F4-9055-4F22-988D-AE4475E7AB60}" presName="EmptyPane1" presStyleCnt="0"/>
      <dgm:spPr/>
    </dgm:pt>
    <dgm:pt modelId="{348C9CBA-3DD3-4AA2-ACCE-5B24B49951E6}" type="pres">
      <dgm:prSet presAssocID="{A119BADE-ED41-446E-BF67-61941EC64F23}" presName="spaceBetweenRectangles1" presStyleCnt="0"/>
      <dgm:spPr/>
    </dgm:pt>
    <dgm:pt modelId="{14142AD2-6500-4896-B225-27CF2CC0A17B}" type="pres">
      <dgm:prSet presAssocID="{C23974EC-0585-40FE-A83F-9A9BBDB5EABC}" presName="composite1" presStyleCnt="0"/>
      <dgm:spPr/>
    </dgm:pt>
    <dgm:pt modelId="{F702BEDA-295D-49EA-B3DC-50867B45CFCE}" type="pres">
      <dgm:prSet presAssocID="{C23974EC-0585-40FE-A83F-9A9BBDB5EABC}" presName="parent1" presStyleLbl="alignNode1" presStyleIdx="1" presStyleCnt="5" custScaleY="188706">
        <dgm:presLayoutVars>
          <dgm:chMax val="1"/>
          <dgm:chPref val="1"/>
          <dgm:bulletEnabled val="1"/>
        </dgm:presLayoutVars>
      </dgm:prSet>
      <dgm:spPr/>
      <dgm:t>
        <a:bodyPr/>
        <a:lstStyle/>
        <a:p>
          <a:endParaRPr lang="en-US"/>
        </a:p>
      </dgm:t>
    </dgm:pt>
    <dgm:pt modelId="{330A9184-E690-4554-BF0F-68F309CC0433}" type="pres">
      <dgm:prSet presAssocID="{C23974EC-0585-40FE-A83F-9A9BBDB5EABC}" presName="Childtext1" presStyleLbl="revTx" presStyleIdx="1" presStyleCnt="5">
        <dgm:presLayoutVars>
          <dgm:bulletEnabled val="1"/>
        </dgm:presLayoutVars>
      </dgm:prSet>
      <dgm:spPr/>
      <dgm:t>
        <a:bodyPr/>
        <a:lstStyle/>
        <a:p>
          <a:endParaRPr lang="en-US"/>
        </a:p>
      </dgm:t>
    </dgm:pt>
    <dgm:pt modelId="{95DBC6FD-1A66-4390-BDB6-B3CFDAA63C47}" type="pres">
      <dgm:prSet presAssocID="{C23974EC-0585-40FE-A83F-9A9BBDB5EABC}" presName="ConnectLine1" presStyleLbl="sibTrans1D1" presStyleIdx="1" presStyleCnt="5"/>
      <dgm:spPr>
        <a:noFill/>
        <a:ln w="12700" cap="rnd" cmpd="sng" algn="ctr">
          <a:solidFill>
            <a:schemeClr val="accent2">
              <a:hueOff val="-741071"/>
              <a:satOff val="3550"/>
              <a:lumOff val="3284"/>
              <a:alphaOff val="0"/>
            </a:schemeClr>
          </a:solidFill>
          <a:prstDash val="dash"/>
        </a:ln>
        <a:effectLst/>
      </dgm:spPr>
    </dgm:pt>
    <dgm:pt modelId="{0B4436BC-451D-4DF1-92A1-AE4B3D24A0BC}" type="pres">
      <dgm:prSet presAssocID="{C23974EC-0585-40FE-A83F-9A9BBDB5EABC}" presName="ConnectLineEnd1" presStyleLbl="lnNode1" presStyleIdx="1" presStyleCnt="5"/>
      <dgm:spPr/>
    </dgm:pt>
    <dgm:pt modelId="{1ABEC956-B82C-4846-B0E6-417CDBF49197}" type="pres">
      <dgm:prSet presAssocID="{C23974EC-0585-40FE-A83F-9A9BBDB5EABC}" presName="EmptyPane1" presStyleCnt="0"/>
      <dgm:spPr/>
    </dgm:pt>
    <dgm:pt modelId="{1EE8D177-863E-4C0A-9893-3B547C6697BD}" type="pres">
      <dgm:prSet presAssocID="{C72A9C4F-8BF9-47D7-A227-60DD8AB0316C}" presName="spaceBetweenRectangles1" presStyleCnt="0"/>
      <dgm:spPr/>
    </dgm:pt>
    <dgm:pt modelId="{DC4FF8E2-1F2C-499C-A191-AC2BAB71B0F9}" type="pres">
      <dgm:prSet presAssocID="{3B093871-81B0-48D0-B480-ED40E425D20B}" presName="composite1" presStyleCnt="0"/>
      <dgm:spPr/>
    </dgm:pt>
    <dgm:pt modelId="{DF130C67-BF13-4677-90C0-F9C57DA5AA1B}" type="pres">
      <dgm:prSet presAssocID="{3B093871-81B0-48D0-B480-ED40E425D20B}" presName="parent1" presStyleLbl="alignNode1" presStyleIdx="2" presStyleCnt="5" custScaleY="188706">
        <dgm:presLayoutVars>
          <dgm:chMax val="1"/>
          <dgm:chPref val="1"/>
          <dgm:bulletEnabled val="1"/>
        </dgm:presLayoutVars>
      </dgm:prSet>
      <dgm:spPr/>
      <dgm:t>
        <a:bodyPr/>
        <a:lstStyle/>
        <a:p>
          <a:endParaRPr lang="en-US"/>
        </a:p>
      </dgm:t>
    </dgm:pt>
    <dgm:pt modelId="{6014709E-C54D-434E-BACD-32CB5C0EB9BB}" type="pres">
      <dgm:prSet presAssocID="{3B093871-81B0-48D0-B480-ED40E425D20B}" presName="Childtext1" presStyleLbl="revTx" presStyleIdx="2" presStyleCnt="5">
        <dgm:presLayoutVars>
          <dgm:bulletEnabled val="1"/>
        </dgm:presLayoutVars>
      </dgm:prSet>
      <dgm:spPr/>
      <dgm:t>
        <a:bodyPr/>
        <a:lstStyle/>
        <a:p>
          <a:endParaRPr lang="en-US"/>
        </a:p>
      </dgm:t>
    </dgm:pt>
    <dgm:pt modelId="{BEAC430D-05C7-41C0-A22F-C397B1B76AF7}" type="pres">
      <dgm:prSet presAssocID="{3B093871-81B0-48D0-B480-ED40E425D20B}" presName="ConnectLine1" presStyleLbl="sibTrans1D1" presStyleIdx="2" presStyleCnt="5"/>
      <dgm:spPr>
        <a:noFill/>
        <a:ln w="12700" cap="rnd" cmpd="sng" algn="ctr">
          <a:solidFill>
            <a:schemeClr val="accent2">
              <a:hueOff val="-1482143"/>
              <a:satOff val="7100"/>
              <a:lumOff val="6569"/>
              <a:alphaOff val="0"/>
            </a:schemeClr>
          </a:solidFill>
          <a:prstDash val="dash"/>
        </a:ln>
        <a:effectLst/>
      </dgm:spPr>
    </dgm:pt>
    <dgm:pt modelId="{FF3BDD4B-3864-4D95-91DC-C5645AF45187}" type="pres">
      <dgm:prSet presAssocID="{3B093871-81B0-48D0-B480-ED40E425D20B}" presName="ConnectLineEnd1" presStyleLbl="lnNode1" presStyleIdx="2" presStyleCnt="5"/>
      <dgm:spPr/>
    </dgm:pt>
    <dgm:pt modelId="{14B111FB-1CB4-4479-824B-D7AA74BA4B28}" type="pres">
      <dgm:prSet presAssocID="{3B093871-81B0-48D0-B480-ED40E425D20B}" presName="EmptyPane1" presStyleCnt="0"/>
      <dgm:spPr/>
    </dgm:pt>
    <dgm:pt modelId="{E244331F-D946-484A-9FF8-8A158089A357}" type="pres">
      <dgm:prSet presAssocID="{F8D117C9-76F0-4096-A146-F80EDCAEE92B}" presName="spaceBetweenRectangles1" presStyleCnt="0"/>
      <dgm:spPr/>
    </dgm:pt>
    <dgm:pt modelId="{88D6F93F-6F49-44ED-847A-F613A2304CA8}" type="pres">
      <dgm:prSet presAssocID="{107B3ADB-D5DE-408E-9701-3B858ED64D64}" presName="composite1" presStyleCnt="0"/>
      <dgm:spPr/>
    </dgm:pt>
    <dgm:pt modelId="{A61E4841-3B62-4B4B-BAE0-5D5F6F7FAB89}" type="pres">
      <dgm:prSet presAssocID="{107B3ADB-D5DE-408E-9701-3B858ED64D64}" presName="parent1" presStyleLbl="alignNode1" presStyleIdx="3" presStyleCnt="5" custScaleY="195033">
        <dgm:presLayoutVars>
          <dgm:chMax val="1"/>
          <dgm:chPref val="1"/>
          <dgm:bulletEnabled val="1"/>
        </dgm:presLayoutVars>
      </dgm:prSet>
      <dgm:spPr/>
      <dgm:t>
        <a:bodyPr/>
        <a:lstStyle/>
        <a:p>
          <a:endParaRPr lang="en-US"/>
        </a:p>
      </dgm:t>
    </dgm:pt>
    <dgm:pt modelId="{66BF7E50-B0B9-4CA6-A85B-9D4651406A39}" type="pres">
      <dgm:prSet presAssocID="{107B3ADB-D5DE-408E-9701-3B858ED64D64}" presName="Childtext1" presStyleLbl="revTx" presStyleIdx="3" presStyleCnt="5">
        <dgm:presLayoutVars>
          <dgm:bulletEnabled val="1"/>
        </dgm:presLayoutVars>
      </dgm:prSet>
      <dgm:spPr/>
      <dgm:t>
        <a:bodyPr/>
        <a:lstStyle/>
        <a:p>
          <a:endParaRPr lang="en-US"/>
        </a:p>
      </dgm:t>
    </dgm:pt>
    <dgm:pt modelId="{EB9F98AD-9D45-442C-A194-249D7586D6E7}" type="pres">
      <dgm:prSet presAssocID="{107B3ADB-D5DE-408E-9701-3B858ED64D64}" presName="ConnectLine1" presStyleLbl="sibTrans1D1" presStyleIdx="3" presStyleCnt="5"/>
      <dgm:spPr>
        <a:noFill/>
        <a:ln w="12700" cap="rnd" cmpd="sng" algn="ctr">
          <a:solidFill>
            <a:schemeClr val="accent2">
              <a:hueOff val="-2223214"/>
              <a:satOff val="10650"/>
              <a:lumOff val="9853"/>
              <a:alphaOff val="0"/>
            </a:schemeClr>
          </a:solidFill>
          <a:prstDash val="dash"/>
        </a:ln>
        <a:effectLst/>
      </dgm:spPr>
    </dgm:pt>
    <dgm:pt modelId="{520774B9-C451-4B7D-AC76-872CBD77E84C}" type="pres">
      <dgm:prSet presAssocID="{107B3ADB-D5DE-408E-9701-3B858ED64D64}" presName="ConnectLineEnd1" presStyleLbl="lnNode1" presStyleIdx="3" presStyleCnt="5"/>
      <dgm:spPr/>
    </dgm:pt>
    <dgm:pt modelId="{3F7BE204-89A9-4052-8DFD-5BC8E1F1AE95}" type="pres">
      <dgm:prSet presAssocID="{107B3ADB-D5DE-408E-9701-3B858ED64D64}" presName="EmptyPane1" presStyleCnt="0"/>
      <dgm:spPr/>
    </dgm:pt>
    <dgm:pt modelId="{AD69C0DE-47C5-441D-A0E7-3C9A0174DA72}" type="pres">
      <dgm:prSet presAssocID="{8DD18E38-88BF-4994-9D9B-53E2FD780E30}" presName="spaceBetweenRectangles1" presStyleCnt="0"/>
      <dgm:spPr/>
    </dgm:pt>
    <dgm:pt modelId="{C86D0D7B-5D00-4222-BC5F-73D82F45944E}" type="pres">
      <dgm:prSet presAssocID="{0BA2BE44-D8DF-40D0-9D16-C4FE3E0AFF56}" presName="composite1" presStyleCnt="0"/>
      <dgm:spPr/>
    </dgm:pt>
    <dgm:pt modelId="{652C4A4B-5BA3-4C6D-BDC1-2DF63B6C1A9A}" type="pres">
      <dgm:prSet presAssocID="{0BA2BE44-D8DF-40D0-9D16-C4FE3E0AFF56}" presName="parent1" presStyleLbl="alignNode1" presStyleIdx="4" presStyleCnt="5" custScaleY="195033">
        <dgm:presLayoutVars>
          <dgm:chMax val="1"/>
          <dgm:chPref val="1"/>
          <dgm:bulletEnabled val="1"/>
        </dgm:presLayoutVars>
      </dgm:prSet>
      <dgm:spPr/>
      <dgm:t>
        <a:bodyPr/>
        <a:lstStyle/>
        <a:p>
          <a:endParaRPr lang="en-US"/>
        </a:p>
      </dgm:t>
    </dgm:pt>
    <dgm:pt modelId="{13B45CE8-941B-42EE-9CEC-AAAF411B0D90}" type="pres">
      <dgm:prSet presAssocID="{0BA2BE44-D8DF-40D0-9D16-C4FE3E0AFF56}" presName="Childtext1" presStyleLbl="revTx" presStyleIdx="4" presStyleCnt="5">
        <dgm:presLayoutVars>
          <dgm:bulletEnabled val="1"/>
        </dgm:presLayoutVars>
      </dgm:prSet>
      <dgm:spPr/>
      <dgm:t>
        <a:bodyPr/>
        <a:lstStyle/>
        <a:p>
          <a:endParaRPr lang="en-US"/>
        </a:p>
      </dgm:t>
    </dgm:pt>
    <dgm:pt modelId="{C5F01E53-B37C-47A6-8FD9-1AECE9BB55DD}" type="pres">
      <dgm:prSet presAssocID="{0BA2BE44-D8DF-40D0-9D16-C4FE3E0AFF56}" presName="ConnectLine1" presStyleLbl="sibTrans1D1" presStyleIdx="4" presStyleCnt="5"/>
      <dgm:spPr>
        <a:noFill/>
        <a:ln w="12700" cap="rnd" cmpd="sng" algn="ctr">
          <a:solidFill>
            <a:schemeClr val="accent2">
              <a:hueOff val="-2964286"/>
              <a:satOff val="14200"/>
              <a:lumOff val="13137"/>
              <a:alphaOff val="0"/>
            </a:schemeClr>
          </a:solidFill>
          <a:prstDash val="dash"/>
        </a:ln>
        <a:effectLst/>
      </dgm:spPr>
    </dgm:pt>
    <dgm:pt modelId="{FECB649D-B764-48E3-8D76-12FE5F76F4A3}" type="pres">
      <dgm:prSet presAssocID="{0BA2BE44-D8DF-40D0-9D16-C4FE3E0AFF56}" presName="ConnectLineEnd1" presStyleLbl="lnNode1" presStyleIdx="4" presStyleCnt="5"/>
      <dgm:spPr/>
    </dgm:pt>
    <dgm:pt modelId="{600703A7-07EC-4428-BFD1-D3BAD6C03DAC}" type="pres">
      <dgm:prSet presAssocID="{0BA2BE44-D8DF-40D0-9D16-C4FE3E0AFF56}" presName="EmptyPane1" presStyleCnt="0"/>
      <dgm:spPr/>
    </dgm:pt>
  </dgm:ptLst>
  <dgm:cxnLst>
    <dgm:cxn modelId="{4EB7ED7D-815F-469F-9116-571F8EF1D692}" type="presOf" srcId="{FC4CFB72-5AC6-421F-A20C-384E8D4E0855}" destId="{6CE949F8-A8F9-47DA-9570-4C2547B9FCE3}" srcOrd="0" destOrd="0" presId="urn:microsoft.com/office/officeart/2016/7/layout/RoundedRectangleTimeline"/>
    <dgm:cxn modelId="{D46EB20F-201A-4117-A202-07A212962806}" srcId="{4BE9A151-91C7-447E-9A24-08AD14588CB7}" destId="{6AEE26F4-9055-4F22-988D-AE4475E7AB60}" srcOrd="0" destOrd="0" parTransId="{37DA7AF1-542B-4FEA-B66E-4866A016A5BE}" sibTransId="{A119BADE-ED41-446E-BF67-61941EC64F23}"/>
    <dgm:cxn modelId="{A410A16C-CCA7-4E49-83E1-3BE81571A2B4}" type="presOf" srcId="{3B093871-81B0-48D0-B480-ED40E425D20B}" destId="{DF130C67-BF13-4677-90C0-F9C57DA5AA1B}" srcOrd="0" destOrd="0" presId="urn:microsoft.com/office/officeart/2016/7/layout/RoundedRectangleTimeline"/>
    <dgm:cxn modelId="{DD3ABBB6-313D-443E-BB7C-5215320AE760}" type="presOf" srcId="{C23974EC-0585-40FE-A83F-9A9BBDB5EABC}" destId="{F702BEDA-295D-49EA-B3DC-50867B45CFCE}" srcOrd="0" destOrd="0" presId="urn:microsoft.com/office/officeart/2016/7/layout/RoundedRectangleTimeline"/>
    <dgm:cxn modelId="{06A764F1-4BD1-4C73-9F88-A2256712120B}" srcId="{0BA2BE44-D8DF-40D0-9D16-C4FE3E0AFF56}" destId="{FE10E69E-F151-491A-88F4-4212A7D9C29E}" srcOrd="0" destOrd="0" parTransId="{C52E9791-7827-4DD6-9575-51AF0502C9C9}" sibTransId="{81E5CD38-1990-4873-932E-897AFD6E1DBB}"/>
    <dgm:cxn modelId="{3AA0E3DA-0410-43F3-949A-ACB6E1545AE9}" srcId="{C23974EC-0585-40FE-A83F-9A9BBDB5EABC}" destId="{81E5F09E-7B45-43F4-918F-D2BEC3CDA1E6}" srcOrd="0" destOrd="0" parTransId="{6F0EDFFC-19F9-4FA8-8836-BDCC51625944}" sibTransId="{6C7BA20C-0D7E-4767-9964-7D9B8D0C33EA}"/>
    <dgm:cxn modelId="{30CF07F9-CB13-46BF-8EBA-DBF8FA8E8FE9}" type="presOf" srcId="{0BA2BE44-D8DF-40D0-9D16-C4FE3E0AFF56}" destId="{652C4A4B-5BA3-4C6D-BDC1-2DF63B6C1A9A}" srcOrd="0" destOrd="0" presId="urn:microsoft.com/office/officeart/2016/7/layout/RoundedRectangleTimeline"/>
    <dgm:cxn modelId="{810C1BDC-5A80-4046-B1E8-0B97AD3E81D2}" type="presOf" srcId="{6AEE26F4-9055-4F22-988D-AE4475E7AB60}" destId="{CD64C4A9-5522-4616-8658-4758639623B5}" srcOrd="0" destOrd="0" presId="urn:microsoft.com/office/officeart/2016/7/layout/RoundedRectangleTimeline"/>
    <dgm:cxn modelId="{D134D6AF-0E01-490E-A6A2-F9DB4EE9F254}" srcId="{6AEE26F4-9055-4F22-988D-AE4475E7AB60}" destId="{FC4CFB72-5AC6-421F-A20C-384E8D4E0855}" srcOrd="0" destOrd="0" parTransId="{C60818E5-58CD-474C-99F1-27C1FB52D592}" sibTransId="{AF2D4460-D8D3-4C50-8F6E-050EDF997934}"/>
    <dgm:cxn modelId="{71D2BAA0-FA53-46F6-B533-AFDAD4F42FFE}" type="presOf" srcId="{FE10E69E-F151-491A-88F4-4212A7D9C29E}" destId="{13B45CE8-941B-42EE-9CEC-AAAF411B0D90}" srcOrd="0" destOrd="0" presId="urn:microsoft.com/office/officeart/2016/7/layout/RoundedRectangleTimeline"/>
    <dgm:cxn modelId="{A0FC334C-B238-4024-B9FB-CFBFB1CABFC9}" srcId="{4BE9A151-91C7-447E-9A24-08AD14588CB7}" destId="{3B093871-81B0-48D0-B480-ED40E425D20B}" srcOrd="2" destOrd="0" parTransId="{77F75844-0484-47D8-BAB8-907B103DB846}" sibTransId="{F8D117C9-76F0-4096-A146-F80EDCAEE92B}"/>
    <dgm:cxn modelId="{1AC50580-EC3E-45D2-A5DB-99CA9D83D64D}" type="presOf" srcId="{107B3ADB-D5DE-408E-9701-3B858ED64D64}" destId="{A61E4841-3B62-4B4B-BAE0-5D5F6F7FAB89}" srcOrd="0" destOrd="0" presId="urn:microsoft.com/office/officeart/2016/7/layout/RoundedRectangleTimeline"/>
    <dgm:cxn modelId="{1F7BF3C0-37A4-4998-A5FD-0ED6837D6369}" type="presOf" srcId="{6B3154D0-FC29-438C-82A5-0392ACFAD777}" destId="{6014709E-C54D-434E-BACD-32CB5C0EB9BB}" srcOrd="0" destOrd="0" presId="urn:microsoft.com/office/officeart/2016/7/layout/RoundedRectangleTimeline"/>
    <dgm:cxn modelId="{8684D403-6A35-46F9-A9BB-F4AD6DC59618}" srcId="{107B3ADB-D5DE-408E-9701-3B858ED64D64}" destId="{B7B5FF01-D079-4D5C-9538-84557B54C298}" srcOrd="0" destOrd="0" parTransId="{AD8EB80E-77DC-4F2B-8F1E-D11A5DD296EF}" sibTransId="{A7B2F245-627F-42F1-BD70-ECED703C4DB7}"/>
    <dgm:cxn modelId="{02153785-4F2A-431C-985B-DF62CB18C79B}" srcId="{3B093871-81B0-48D0-B480-ED40E425D20B}" destId="{6B3154D0-FC29-438C-82A5-0392ACFAD777}" srcOrd="0" destOrd="0" parTransId="{F7D66E85-992C-4912-82A4-FE9636C5C36D}" sibTransId="{0B53CE7E-475C-43F2-810E-B7EEFC1A5744}"/>
    <dgm:cxn modelId="{EF5E4DE7-5B1A-4A72-9BF3-F088620C785D}" srcId="{4BE9A151-91C7-447E-9A24-08AD14588CB7}" destId="{107B3ADB-D5DE-408E-9701-3B858ED64D64}" srcOrd="3" destOrd="0" parTransId="{A1E586A6-E2DA-40A5-B67B-1D562173FF29}" sibTransId="{8DD18E38-88BF-4994-9D9B-53E2FD780E30}"/>
    <dgm:cxn modelId="{CD9EFB3B-36EB-4C66-AD5E-52DC23483370}" srcId="{4BE9A151-91C7-447E-9A24-08AD14588CB7}" destId="{0BA2BE44-D8DF-40D0-9D16-C4FE3E0AFF56}" srcOrd="4" destOrd="0" parTransId="{E5C20CF3-8CF0-4F84-8018-6140EDA1E518}" sibTransId="{B9ECE8DD-86BB-407C-9B9B-7447261600FB}"/>
    <dgm:cxn modelId="{A19B915B-833A-4F60-931B-2ED0D561DA56}" type="presOf" srcId="{4BE9A151-91C7-447E-9A24-08AD14588CB7}" destId="{797A5B25-8EBC-44A9-9579-5BE7B2BB6B44}" srcOrd="0" destOrd="0" presId="urn:microsoft.com/office/officeart/2016/7/layout/RoundedRectangleTimeline"/>
    <dgm:cxn modelId="{871708D5-E4F8-4C25-995F-FE09AB942A76}" type="presOf" srcId="{81E5F09E-7B45-43F4-918F-D2BEC3CDA1E6}" destId="{330A9184-E690-4554-BF0F-68F309CC0433}" srcOrd="0" destOrd="0" presId="urn:microsoft.com/office/officeart/2016/7/layout/RoundedRectangleTimeline"/>
    <dgm:cxn modelId="{F54C6B62-A81F-4ADD-8056-18D7C56AE89A}" type="presOf" srcId="{B7B5FF01-D079-4D5C-9538-84557B54C298}" destId="{66BF7E50-B0B9-4CA6-A85B-9D4651406A39}" srcOrd="0" destOrd="0" presId="urn:microsoft.com/office/officeart/2016/7/layout/RoundedRectangleTimeline"/>
    <dgm:cxn modelId="{82ED2FCC-A285-4363-B539-5C9EC2D3FD52}" srcId="{4BE9A151-91C7-447E-9A24-08AD14588CB7}" destId="{C23974EC-0585-40FE-A83F-9A9BBDB5EABC}" srcOrd="1" destOrd="0" parTransId="{F7DD56FB-6A7B-4D83-86E0-E917742D6DF7}" sibTransId="{C72A9C4F-8BF9-47D7-A227-60DD8AB0316C}"/>
    <dgm:cxn modelId="{46A8AF77-03FD-4C04-8E40-3D8A383D96C1}" type="presParOf" srcId="{797A5B25-8EBC-44A9-9579-5BE7B2BB6B44}" destId="{DD76174F-20D1-415A-BDE6-7415674FFDCB}" srcOrd="0" destOrd="0" presId="urn:microsoft.com/office/officeart/2016/7/layout/RoundedRectangleTimeline"/>
    <dgm:cxn modelId="{59B29EBB-09C2-41CC-943B-1849485F0373}" type="presParOf" srcId="{DD76174F-20D1-415A-BDE6-7415674FFDCB}" destId="{CD64C4A9-5522-4616-8658-4758639623B5}" srcOrd="0" destOrd="0" presId="urn:microsoft.com/office/officeart/2016/7/layout/RoundedRectangleTimeline"/>
    <dgm:cxn modelId="{7DF877D6-69A4-440E-883C-49834BAFBA34}" type="presParOf" srcId="{DD76174F-20D1-415A-BDE6-7415674FFDCB}" destId="{6CE949F8-A8F9-47DA-9570-4C2547B9FCE3}" srcOrd="1" destOrd="0" presId="urn:microsoft.com/office/officeart/2016/7/layout/RoundedRectangleTimeline"/>
    <dgm:cxn modelId="{CD1E7FB4-41CC-4351-A7D0-6576BD455221}" type="presParOf" srcId="{DD76174F-20D1-415A-BDE6-7415674FFDCB}" destId="{6D8E3F6D-ABCB-40E5-94D5-13B5021D17B3}" srcOrd="2" destOrd="0" presId="urn:microsoft.com/office/officeart/2016/7/layout/RoundedRectangleTimeline"/>
    <dgm:cxn modelId="{F3010703-3970-4504-87B3-B6A2549AAC54}" type="presParOf" srcId="{DD76174F-20D1-415A-BDE6-7415674FFDCB}" destId="{C4EA5EA1-6F5C-42A5-A817-8256DA879C82}" srcOrd="3" destOrd="0" presId="urn:microsoft.com/office/officeart/2016/7/layout/RoundedRectangleTimeline"/>
    <dgm:cxn modelId="{27F58D24-73F6-444D-87B2-4CB2D094852A}" type="presParOf" srcId="{DD76174F-20D1-415A-BDE6-7415674FFDCB}" destId="{E3906691-D61F-4BB7-8287-CE1A37C575D5}" srcOrd="4" destOrd="0" presId="urn:microsoft.com/office/officeart/2016/7/layout/RoundedRectangleTimeline"/>
    <dgm:cxn modelId="{41DE0453-380F-42CC-88F6-C422588C5632}" type="presParOf" srcId="{797A5B25-8EBC-44A9-9579-5BE7B2BB6B44}" destId="{348C9CBA-3DD3-4AA2-ACCE-5B24B49951E6}" srcOrd="1" destOrd="0" presId="urn:microsoft.com/office/officeart/2016/7/layout/RoundedRectangleTimeline"/>
    <dgm:cxn modelId="{B166243E-4B4E-474A-ADFA-2A179A1E00DB}" type="presParOf" srcId="{797A5B25-8EBC-44A9-9579-5BE7B2BB6B44}" destId="{14142AD2-6500-4896-B225-27CF2CC0A17B}" srcOrd="2" destOrd="0" presId="urn:microsoft.com/office/officeart/2016/7/layout/RoundedRectangleTimeline"/>
    <dgm:cxn modelId="{DF0BCC68-323D-43B6-B53B-95E041D908A0}" type="presParOf" srcId="{14142AD2-6500-4896-B225-27CF2CC0A17B}" destId="{F702BEDA-295D-49EA-B3DC-50867B45CFCE}" srcOrd="0" destOrd="0" presId="urn:microsoft.com/office/officeart/2016/7/layout/RoundedRectangleTimeline"/>
    <dgm:cxn modelId="{E1CB00FF-F67F-4FEA-B0A4-5A8B2DFAD5D0}" type="presParOf" srcId="{14142AD2-6500-4896-B225-27CF2CC0A17B}" destId="{330A9184-E690-4554-BF0F-68F309CC0433}" srcOrd="1" destOrd="0" presId="urn:microsoft.com/office/officeart/2016/7/layout/RoundedRectangleTimeline"/>
    <dgm:cxn modelId="{8423A616-7A0B-4720-8AEE-A05FBD3CC585}" type="presParOf" srcId="{14142AD2-6500-4896-B225-27CF2CC0A17B}" destId="{95DBC6FD-1A66-4390-BDB6-B3CFDAA63C47}" srcOrd="2" destOrd="0" presId="urn:microsoft.com/office/officeart/2016/7/layout/RoundedRectangleTimeline"/>
    <dgm:cxn modelId="{D4205402-E4F3-4F60-AF4D-BFC41156A229}" type="presParOf" srcId="{14142AD2-6500-4896-B225-27CF2CC0A17B}" destId="{0B4436BC-451D-4DF1-92A1-AE4B3D24A0BC}" srcOrd="3" destOrd="0" presId="urn:microsoft.com/office/officeart/2016/7/layout/RoundedRectangleTimeline"/>
    <dgm:cxn modelId="{845DEF84-7112-413C-A462-0CFFAE10ECC6}" type="presParOf" srcId="{14142AD2-6500-4896-B225-27CF2CC0A17B}" destId="{1ABEC956-B82C-4846-B0E6-417CDBF49197}" srcOrd="4" destOrd="0" presId="urn:microsoft.com/office/officeart/2016/7/layout/RoundedRectangleTimeline"/>
    <dgm:cxn modelId="{55649B03-36F4-4C8A-96FC-40138E36A789}" type="presParOf" srcId="{797A5B25-8EBC-44A9-9579-5BE7B2BB6B44}" destId="{1EE8D177-863E-4C0A-9893-3B547C6697BD}" srcOrd="3" destOrd="0" presId="urn:microsoft.com/office/officeart/2016/7/layout/RoundedRectangleTimeline"/>
    <dgm:cxn modelId="{727A9885-3548-44C0-A9CB-70605D6E3DA6}" type="presParOf" srcId="{797A5B25-8EBC-44A9-9579-5BE7B2BB6B44}" destId="{DC4FF8E2-1F2C-499C-A191-AC2BAB71B0F9}" srcOrd="4" destOrd="0" presId="urn:microsoft.com/office/officeart/2016/7/layout/RoundedRectangleTimeline"/>
    <dgm:cxn modelId="{FC043062-3A0E-46F2-A74E-42C6BA06BB8E}" type="presParOf" srcId="{DC4FF8E2-1F2C-499C-A191-AC2BAB71B0F9}" destId="{DF130C67-BF13-4677-90C0-F9C57DA5AA1B}" srcOrd="0" destOrd="0" presId="urn:microsoft.com/office/officeart/2016/7/layout/RoundedRectangleTimeline"/>
    <dgm:cxn modelId="{D68BD6CD-0787-46A5-A1FD-BF8521678915}" type="presParOf" srcId="{DC4FF8E2-1F2C-499C-A191-AC2BAB71B0F9}" destId="{6014709E-C54D-434E-BACD-32CB5C0EB9BB}" srcOrd="1" destOrd="0" presId="urn:microsoft.com/office/officeart/2016/7/layout/RoundedRectangleTimeline"/>
    <dgm:cxn modelId="{4A5EFC72-E719-481B-9AFC-75C2DC23D4EC}" type="presParOf" srcId="{DC4FF8E2-1F2C-499C-A191-AC2BAB71B0F9}" destId="{BEAC430D-05C7-41C0-A22F-C397B1B76AF7}" srcOrd="2" destOrd="0" presId="urn:microsoft.com/office/officeart/2016/7/layout/RoundedRectangleTimeline"/>
    <dgm:cxn modelId="{86E2FCDB-FA79-45C1-B730-CF6460F2B71A}" type="presParOf" srcId="{DC4FF8E2-1F2C-499C-A191-AC2BAB71B0F9}" destId="{FF3BDD4B-3864-4D95-91DC-C5645AF45187}" srcOrd="3" destOrd="0" presId="urn:microsoft.com/office/officeart/2016/7/layout/RoundedRectangleTimeline"/>
    <dgm:cxn modelId="{6BB3586C-D26B-404F-8553-2740AF3E2942}" type="presParOf" srcId="{DC4FF8E2-1F2C-499C-A191-AC2BAB71B0F9}" destId="{14B111FB-1CB4-4479-824B-D7AA74BA4B28}" srcOrd="4" destOrd="0" presId="urn:microsoft.com/office/officeart/2016/7/layout/RoundedRectangleTimeline"/>
    <dgm:cxn modelId="{A354E936-E8B1-4186-8AA1-C77921F88BDB}" type="presParOf" srcId="{797A5B25-8EBC-44A9-9579-5BE7B2BB6B44}" destId="{E244331F-D946-484A-9FF8-8A158089A357}" srcOrd="5" destOrd="0" presId="urn:microsoft.com/office/officeart/2016/7/layout/RoundedRectangleTimeline"/>
    <dgm:cxn modelId="{A7C2C822-ACBA-407B-9CA1-3DAE9CA27A0E}" type="presParOf" srcId="{797A5B25-8EBC-44A9-9579-5BE7B2BB6B44}" destId="{88D6F93F-6F49-44ED-847A-F613A2304CA8}" srcOrd="6" destOrd="0" presId="urn:microsoft.com/office/officeart/2016/7/layout/RoundedRectangleTimeline"/>
    <dgm:cxn modelId="{296C98A2-B433-42C0-B908-38B2D38DD94A}" type="presParOf" srcId="{88D6F93F-6F49-44ED-847A-F613A2304CA8}" destId="{A61E4841-3B62-4B4B-BAE0-5D5F6F7FAB89}" srcOrd="0" destOrd="0" presId="urn:microsoft.com/office/officeart/2016/7/layout/RoundedRectangleTimeline"/>
    <dgm:cxn modelId="{CFF48D8D-FCF0-4402-BDB2-5E58AC693214}" type="presParOf" srcId="{88D6F93F-6F49-44ED-847A-F613A2304CA8}" destId="{66BF7E50-B0B9-4CA6-A85B-9D4651406A39}" srcOrd="1" destOrd="0" presId="urn:microsoft.com/office/officeart/2016/7/layout/RoundedRectangleTimeline"/>
    <dgm:cxn modelId="{1E6E322B-07EB-405C-AB34-FED6A4EF8392}" type="presParOf" srcId="{88D6F93F-6F49-44ED-847A-F613A2304CA8}" destId="{EB9F98AD-9D45-442C-A194-249D7586D6E7}" srcOrd="2" destOrd="0" presId="urn:microsoft.com/office/officeart/2016/7/layout/RoundedRectangleTimeline"/>
    <dgm:cxn modelId="{00BDDAE4-9ECD-408B-A6DE-1FDB23DDDD45}" type="presParOf" srcId="{88D6F93F-6F49-44ED-847A-F613A2304CA8}" destId="{520774B9-C451-4B7D-AC76-872CBD77E84C}" srcOrd="3" destOrd="0" presId="urn:microsoft.com/office/officeart/2016/7/layout/RoundedRectangleTimeline"/>
    <dgm:cxn modelId="{461F328D-9776-4432-A9BB-836E53460CAD}" type="presParOf" srcId="{88D6F93F-6F49-44ED-847A-F613A2304CA8}" destId="{3F7BE204-89A9-4052-8DFD-5BC8E1F1AE95}" srcOrd="4" destOrd="0" presId="urn:microsoft.com/office/officeart/2016/7/layout/RoundedRectangleTimeline"/>
    <dgm:cxn modelId="{F6535ECF-74FF-4F74-8C05-423DD866F42B}" type="presParOf" srcId="{797A5B25-8EBC-44A9-9579-5BE7B2BB6B44}" destId="{AD69C0DE-47C5-441D-A0E7-3C9A0174DA72}" srcOrd="7" destOrd="0" presId="urn:microsoft.com/office/officeart/2016/7/layout/RoundedRectangleTimeline"/>
    <dgm:cxn modelId="{E2E66369-8994-482E-9C5D-097836ACD5F4}" type="presParOf" srcId="{797A5B25-8EBC-44A9-9579-5BE7B2BB6B44}" destId="{C86D0D7B-5D00-4222-BC5F-73D82F45944E}" srcOrd="8" destOrd="0" presId="urn:microsoft.com/office/officeart/2016/7/layout/RoundedRectangleTimeline"/>
    <dgm:cxn modelId="{8CA466A0-3126-458B-80E2-E399A68F3511}" type="presParOf" srcId="{C86D0D7B-5D00-4222-BC5F-73D82F45944E}" destId="{652C4A4B-5BA3-4C6D-BDC1-2DF63B6C1A9A}" srcOrd="0" destOrd="0" presId="urn:microsoft.com/office/officeart/2016/7/layout/RoundedRectangleTimeline"/>
    <dgm:cxn modelId="{9B388D91-7076-4889-BECF-6853D2CE3BD8}" type="presParOf" srcId="{C86D0D7B-5D00-4222-BC5F-73D82F45944E}" destId="{13B45CE8-941B-42EE-9CEC-AAAF411B0D90}" srcOrd="1" destOrd="0" presId="urn:microsoft.com/office/officeart/2016/7/layout/RoundedRectangleTimeline"/>
    <dgm:cxn modelId="{599848F4-39D1-4AC9-8377-5EEFF8A6E036}" type="presParOf" srcId="{C86D0D7B-5D00-4222-BC5F-73D82F45944E}" destId="{C5F01E53-B37C-47A6-8FD9-1AECE9BB55DD}" srcOrd="2" destOrd="0" presId="urn:microsoft.com/office/officeart/2016/7/layout/RoundedRectangleTimeline"/>
    <dgm:cxn modelId="{48716AC6-14CE-4870-9F57-73C166874ADE}" type="presParOf" srcId="{C86D0D7B-5D00-4222-BC5F-73D82F45944E}" destId="{FECB649D-B764-48E3-8D76-12FE5F76F4A3}" srcOrd="3" destOrd="0" presId="urn:microsoft.com/office/officeart/2016/7/layout/RoundedRectangleTimeline"/>
    <dgm:cxn modelId="{FD71AC38-1B1C-4E8C-A512-47F24F4BF9B6}" type="presParOf" srcId="{C86D0D7B-5D00-4222-BC5F-73D82F45944E}" destId="{600703A7-07EC-4428-BFD1-D3BAD6C03DAC}"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4C4A9-5522-4616-8658-4758639623B5}">
      <dsp:nvSpPr>
        <dsp:cNvPr id="0" name=""/>
        <dsp:cNvSpPr/>
      </dsp:nvSpPr>
      <dsp:spPr>
        <a:xfrm rot="16200000">
          <a:off x="1295983" y="738629"/>
          <a:ext cx="620227" cy="1923482"/>
        </a:xfrm>
        <a:prstGeom prst="round2Same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lvl="0" algn="ctr" defTabSz="488950">
            <a:lnSpc>
              <a:spcPct val="90000"/>
            </a:lnSpc>
            <a:spcBef>
              <a:spcPct val="0"/>
            </a:spcBef>
            <a:spcAft>
              <a:spcPct val="35000"/>
            </a:spcAft>
          </a:pPr>
          <a:r>
            <a:rPr lang="en-US" sz="1100" kern="1200" dirty="0" smtClean="0"/>
            <a:t>Depend on the community we engaged</a:t>
          </a:r>
          <a:endParaRPr lang="en-US" sz="1100" kern="1200" dirty="0"/>
        </a:p>
      </dsp:txBody>
      <dsp:txXfrm rot="5400000">
        <a:off x="674633" y="1420534"/>
        <a:ext cx="1893205" cy="559673"/>
      </dsp:txXfrm>
    </dsp:sp>
    <dsp:sp modelId="{6CE949F8-A8F9-47DA-9570-4C2547B9FCE3}">
      <dsp:nvSpPr>
        <dsp:cNvPr id="0" name=""/>
        <dsp:cNvSpPr/>
      </dsp:nvSpPr>
      <dsp:spPr>
        <a:xfrm>
          <a:off x="3195"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lvl="0" algn="ctr" defTabSz="488950">
            <a:lnSpc>
              <a:spcPct val="90000"/>
            </a:lnSpc>
            <a:spcBef>
              <a:spcPct val="0"/>
            </a:spcBef>
            <a:spcAft>
              <a:spcPct val="35000"/>
            </a:spcAft>
          </a:pPr>
          <a:r>
            <a:rPr lang="en-US" sz="1100" kern="1200" dirty="0" smtClean="0"/>
            <a:t>Awareness Program.</a:t>
          </a:r>
          <a:endParaRPr lang="en-US" sz="1100" kern="1200" dirty="0"/>
        </a:p>
      </dsp:txBody>
      <dsp:txXfrm>
        <a:off x="3195" y="0"/>
        <a:ext cx="3205804" cy="1190259"/>
      </dsp:txXfrm>
    </dsp:sp>
    <dsp:sp modelId="{6D8E3F6D-ABCB-40E5-94D5-13B5021D17B3}">
      <dsp:nvSpPr>
        <dsp:cNvPr id="0" name=""/>
        <dsp:cNvSpPr/>
      </dsp:nvSpPr>
      <dsp:spPr>
        <a:xfrm>
          <a:off x="1606097" y="1258274"/>
          <a:ext cx="0" cy="272059"/>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4EA5EA1-6F5C-42A5-A817-8256DA879C82}">
      <dsp:nvSpPr>
        <dsp:cNvPr id="0" name=""/>
        <dsp:cNvSpPr/>
      </dsp:nvSpPr>
      <dsp:spPr>
        <a:xfrm>
          <a:off x="1572089" y="1190259"/>
          <a:ext cx="68014" cy="68014"/>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2BEDA-295D-49EA-B3DC-50867B45CFCE}">
      <dsp:nvSpPr>
        <dsp:cNvPr id="0" name=""/>
        <dsp:cNvSpPr/>
      </dsp:nvSpPr>
      <dsp:spPr>
        <a:xfrm>
          <a:off x="2567838" y="1379500"/>
          <a:ext cx="1923482" cy="641740"/>
        </a:xfrm>
        <a:prstGeom prst="rect">
          <a:avLst/>
        </a:prstGeom>
        <a:solidFill>
          <a:schemeClr val="accent2">
            <a:hueOff val="-741071"/>
            <a:satOff val="3550"/>
            <a:lumOff val="3284"/>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lvl="0" algn="ctr" defTabSz="488950">
            <a:lnSpc>
              <a:spcPct val="90000"/>
            </a:lnSpc>
            <a:spcBef>
              <a:spcPct val="0"/>
            </a:spcBef>
            <a:spcAft>
              <a:spcPct val="35000"/>
            </a:spcAft>
          </a:pPr>
          <a:r>
            <a:rPr lang="en-US" sz="1100" kern="1200" dirty="0" smtClean="0"/>
            <a:t>Minimal cost due to segregation happen from homes</a:t>
          </a:r>
          <a:endParaRPr lang="en-US" sz="1100" kern="1200" dirty="0"/>
        </a:p>
      </dsp:txBody>
      <dsp:txXfrm>
        <a:off x="2567838" y="1379500"/>
        <a:ext cx="1923482" cy="641740"/>
      </dsp:txXfrm>
    </dsp:sp>
    <dsp:sp modelId="{330A9184-E690-4554-BF0F-68F309CC0433}">
      <dsp:nvSpPr>
        <dsp:cNvPr id="0" name=""/>
        <dsp:cNvSpPr/>
      </dsp:nvSpPr>
      <dsp:spPr>
        <a:xfrm>
          <a:off x="1926677" y="2210482"/>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lvl="0" algn="ctr" defTabSz="488950">
            <a:lnSpc>
              <a:spcPct val="90000"/>
            </a:lnSpc>
            <a:spcBef>
              <a:spcPct val="0"/>
            </a:spcBef>
            <a:spcAft>
              <a:spcPct val="35000"/>
            </a:spcAft>
          </a:pPr>
          <a:r>
            <a:rPr lang="en-US" sz="1100" kern="1200" dirty="0" smtClean="0"/>
            <a:t>Waste segregation</a:t>
          </a:r>
          <a:endParaRPr lang="en-US" sz="1100" kern="1200" dirty="0"/>
        </a:p>
      </dsp:txBody>
      <dsp:txXfrm>
        <a:off x="1926677" y="2210482"/>
        <a:ext cx="3205804" cy="1190259"/>
      </dsp:txXfrm>
    </dsp:sp>
    <dsp:sp modelId="{95DBC6FD-1A66-4390-BDB6-B3CFDAA63C47}">
      <dsp:nvSpPr>
        <dsp:cNvPr id="0" name=""/>
        <dsp:cNvSpPr/>
      </dsp:nvSpPr>
      <dsp:spPr>
        <a:xfrm>
          <a:off x="3529579" y="1870408"/>
          <a:ext cx="0" cy="272059"/>
        </a:xfrm>
        <a:prstGeom prst="line">
          <a:avLst/>
        </a:prstGeom>
        <a:noFill/>
        <a:ln w="12700" cap="rnd" cmpd="sng" algn="ctr">
          <a:solidFill>
            <a:schemeClr val="accent2">
              <a:hueOff val="-741071"/>
              <a:satOff val="3550"/>
              <a:lumOff val="3284"/>
              <a:alphaOff val="0"/>
            </a:schemeClr>
          </a:solidFill>
          <a:prstDash val="dash"/>
        </a:ln>
        <a:effectLst/>
      </dsp:spPr>
      <dsp:style>
        <a:lnRef idx="1">
          <a:scrgbClr r="0" g="0" b="0"/>
        </a:lnRef>
        <a:fillRef idx="0">
          <a:scrgbClr r="0" g="0" b="0"/>
        </a:fillRef>
        <a:effectRef idx="0">
          <a:scrgbClr r="0" g="0" b="0"/>
        </a:effectRef>
        <a:fontRef idx="minor"/>
      </dsp:style>
    </dsp:sp>
    <dsp:sp modelId="{0B4436BC-451D-4DF1-92A1-AE4B3D24A0BC}">
      <dsp:nvSpPr>
        <dsp:cNvPr id="0" name=""/>
        <dsp:cNvSpPr/>
      </dsp:nvSpPr>
      <dsp:spPr>
        <a:xfrm>
          <a:off x="3495572" y="2142467"/>
          <a:ext cx="68014" cy="68014"/>
        </a:xfrm>
        <a:prstGeom prst="ellipse">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130C67-BF13-4677-90C0-F9C57DA5AA1B}">
      <dsp:nvSpPr>
        <dsp:cNvPr id="0" name=""/>
        <dsp:cNvSpPr/>
      </dsp:nvSpPr>
      <dsp:spPr>
        <a:xfrm>
          <a:off x="4491321" y="1379500"/>
          <a:ext cx="1923482" cy="641740"/>
        </a:xfrm>
        <a:prstGeom prst="rect">
          <a:avLst/>
        </a:prstGeom>
        <a:solidFill>
          <a:schemeClr val="accent2">
            <a:hueOff val="-1482143"/>
            <a:satOff val="7100"/>
            <a:lumOff val="6569"/>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lvl="0" algn="ctr" defTabSz="488950">
            <a:lnSpc>
              <a:spcPct val="90000"/>
            </a:lnSpc>
            <a:spcBef>
              <a:spcPct val="0"/>
            </a:spcBef>
            <a:spcAft>
              <a:spcPct val="35000"/>
            </a:spcAft>
          </a:pPr>
          <a:r>
            <a:rPr lang="en-US" sz="1100" kern="1200" dirty="0" smtClean="0"/>
            <a:t>Transportation Cost </a:t>
          </a:r>
          <a:endParaRPr lang="en-US" sz="1100" kern="1200" dirty="0"/>
        </a:p>
      </dsp:txBody>
      <dsp:txXfrm>
        <a:off x="4491321" y="1379500"/>
        <a:ext cx="1923482" cy="641740"/>
      </dsp:txXfrm>
    </dsp:sp>
    <dsp:sp modelId="{6014709E-C54D-434E-BACD-32CB5C0EB9BB}">
      <dsp:nvSpPr>
        <dsp:cNvPr id="0" name=""/>
        <dsp:cNvSpPr/>
      </dsp:nvSpPr>
      <dsp:spPr>
        <a:xfrm>
          <a:off x="3850160"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lvl="0" algn="ctr" defTabSz="488950">
            <a:lnSpc>
              <a:spcPct val="90000"/>
            </a:lnSpc>
            <a:spcBef>
              <a:spcPct val="0"/>
            </a:spcBef>
            <a:spcAft>
              <a:spcPct val="35000"/>
            </a:spcAft>
          </a:pPr>
          <a:r>
            <a:rPr lang="en-US" sz="1100" kern="1200" dirty="0" smtClean="0"/>
            <a:t>Collection and processed point</a:t>
          </a:r>
          <a:endParaRPr lang="en-US" sz="1100" kern="1200" dirty="0"/>
        </a:p>
      </dsp:txBody>
      <dsp:txXfrm>
        <a:off x="3850160" y="0"/>
        <a:ext cx="3205804" cy="1190259"/>
      </dsp:txXfrm>
    </dsp:sp>
    <dsp:sp modelId="{BEAC430D-05C7-41C0-A22F-C397B1B76AF7}">
      <dsp:nvSpPr>
        <dsp:cNvPr id="0" name=""/>
        <dsp:cNvSpPr/>
      </dsp:nvSpPr>
      <dsp:spPr>
        <a:xfrm>
          <a:off x="5453062" y="1258274"/>
          <a:ext cx="0" cy="272059"/>
        </a:xfrm>
        <a:prstGeom prst="line">
          <a:avLst/>
        </a:prstGeom>
        <a:noFill/>
        <a:ln w="12700" cap="rnd" cmpd="sng" algn="ctr">
          <a:solidFill>
            <a:schemeClr val="accent2">
              <a:hueOff val="-1482143"/>
              <a:satOff val="7100"/>
              <a:lumOff val="6569"/>
              <a:alphaOff val="0"/>
            </a:schemeClr>
          </a:solidFill>
          <a:prstDash val="dash"/>
        </a:ln>
        <a:effectLst/>
      </dsp:spPr>
      <dsp:style>
        <a:lnRef idx="1">
          <a:scrgbClr r="0" g="0" b="0"/>
        </a:lnRef>
        <a:fillRef idx="0">
          <a:scrgbClr r="0" g="0" b="0"/>
        </a:fillRef>
        <a:effectRef idx="0">
          <a:scrgbClr r="0" g="0" b="0"/>
        </a:effectRef>
        <a:fontRef idx="minor"/>
      </dsp:style>
    </dsp:sp>
    <dsp:sp modelId="{FF3BDD4B-3864-4D95-91DC-C5645AF45187}">
      <dsp:nvSpPr>
        <dsp:cNvPr id="0" name=""/>
        <dsp:cNvSpPr/>
      </dsp:nvSpPr>
      <dsp:spPr>
        <a:xfrm>
          <a:off x="5419055" y="1190259"/>
          <a:ext cx="68014" cy="68014"/>
        </a:xfrm>
        <a:prstGeom prst="ellipse">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1E4841-3B62-4B4B-BAE0-5D5F6F7FAB89}">
      <dsp:nvSpPr>
        <dsp:cNvPr id="0" name=""/>
        <dsp:cNvSpPr/>
      </dsp:nvSpPr>
      <dsp:spPr>
        <a:xfrm>
          <a:off x="6414803" y="1368742"/>
          <a:ext cx="1923482" cy="663256"/>
        </a:xfrm>
        <a:prstGeom prst="rect">
          <a:avLst/>
        </a:prstGeom>
        <a:solidFill>
          <a:schemeClr val="accent2">
            <a:hueOff val="-2223214"/>
            <a:satOff val="10650"/>
            <a:lumOff val="9853"/>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lvl="0" algn="ctr" defTabSz="488950">
            <a:lnSpc>
              <a:spcPct val="90000"/>
            </a:lnSpc>
            <a:spcBef>
              <a:spcPct val="0"/>
            </a:spcBef>
            <a:spcAft>
              <a:spcPct val="35000"/>
            </a:spcAft>
          </a:pPr>
          <a:r>
            <a:rPr lang="en-US" sz="1100" kern="1200" dirty="0" smtClean="0"/>
            <a:t>App required to monitor </a:t>
          </a:r>
          <a:endParaRPr lang="en-US" sz="1100" kern="1200" dirty="0"/>
        </a:p>
      </dsp:txBody>
      <dsp:txXfrm>
        <a:off x="6414803" y="1368742"/>
        <a:ext cx="1923482" cy="663256"/>
      </dsp:txXfrm>
    </dsp:sp>
    <dsp:sp modelId="{66BF7E50-B0B9-4CA6-A85B-9D4651406A39}">
      <dsp:nvSpPr>
        <dsp:cNvPr id="0" name=""/>
        <dsp:cNvSpPr/>
      </dsp:nvSpPr>
      <dsp:spPr>
        <a:xfrm>
          <a:off x="5773642" y="2210482"/>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lvl="0" algn="ctr" defTabSz="488950">
            <a:lnSpc>
              <a:spcPct val="90000"/>
            </a:lnSpc>
            <a:spcBef>
              <a:spcPct val="0"/>
            </a:spcBef>
            <a:spcAft>
              <a:spcPct val="35000"/>
            </a:spcAft>
          </a:pPr>
          <a:r>
            <a:rPr lang="en-US" sz="1100" kern="1200" dirty="0" smtClean="0"/>
            <a:t>System tracking program</a:t>
          </a:r>
          <a:endParaRPr lang="en-US" sz="1100" kern="1200" dirty="0"/>
        </a:p>
      </dsp:txBody>
      <dsp:txXfrm>
        <a:off x="5773642" y="2210482"/>
        <a:ext cx="3205804" cy="1190259"/>
      </dsp:txXfrm>
    </dsp:sp>
    <dsp:sp modelId="{EB9F98AD-9D45-442C-A194-249D7586D6E7}">
      <dsp:nvSpPr>
        <dsp:cNvPr id="0" name=""/>
        <dsp:cNvSpPr/>
      </dsp:nvSpPr>
      <dsp:spPr>
        <a:xfrm>
          <a:off x="7376545" y="1870408"/>
          <a:ext cx="0" cy="272059"/>
        </a:xfrm>
        <a:prstGeom prst="line">
          <a:avLst/>
        </a:prstGeom>
        <a:noFill/>
        <a:ln w="12700" cap="rnd" cmpd="sng" algn="ctr">
          <a:solidFill>
            <a:schemeClr val="accent2">
              <a:hueOff val="-2223214"/>
              <a:satOff val="10650"/>
              <a:lumOff val="9853"/>
              <a:alphaOff val="0"/>
            </a:schemeClr>
          </a:solidFill>
          <a:prstDash val="dash"/>
        </a:ln>
        <a:effectLst/>
      </dsp:spPr>
      <dsp:style>
        <a:lnRef idx="1">
          <a:scrgbClr r="0" g="0" b="0"/>
        </a:lnRef>
        <a:fillRef idx="0">
          <a:scrgbClr r="0" g="0" b="0"/>
        </a:fillRef>
        <a:effectRef idx="0">
          <a:scrgbClr r="0" g="0" b="0"/>
        </a:effectRef>
        <a:fontRef idx="minor"/>
      </dsp:style>
    </dsp:sp>
    <dsp:sp modelId="{520774B9-C451-4B7D-AC76-872CBD77E84C}">
      <dsp:nvSpPr>
        <dsp:cNvPr id="0" name=""/>
        <dsp:cNvSpPr/>
      </dsp:nvSpPr>
      <dsp:spPr>
        <a:xfrm>
          <a:off x="7342537" y="2142467"/>
          <a:ext cx="68014" cy="68014"/>
        </a:xfrm>
        <a:prstGeom prst="ellipse">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2C4A4B-5BA3-4C6D-BDC1-2DF63B6C1A9A}">
      <dsp:nvSpPr>
        <dsp:cNvPr id="0" name=""/>
        <dsp:cNvSpPr/>
      </dsp:nvSpPr>
      <dsp:spPr>
        <a:xfrm rot="5400000">
          <a:off x="8968399" y="738629"/>
          <a:ext cx="663256" cy="1923482"/>
        </a:xfrm>
        <a:prstGeom prst="round2SameRect">
          <a:avLst/>
        </a:prstGeom>
        <a:solidFill>
          <a:schemeClr val="accent2">
            <a:hueOff val="-2964286"/>
            <a:satOff val="14200"/>
            <a:lumOff val="13137"/>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lvl="0" algn="ctr" defTabSz="488950">
            <a:lnSpc>
              <a:spcPct val="90000"/>
            </a:lnSpc>
            <a:spcBef>
              <a:spcPct val="0"/>
            </a:spcBef>
            <a:spcAft>
              <a:spcPct val="35000"/>
            </a:spcAft>
          </a:pPr>
          <a:r>
            <a:rPr lang="en-US" sz="1100" kern="1200" dirty="0" smtClean="0"/>
            <a:t>Rewards for all individuals and less maintenance in term of cleanness </a:t>
          </a:r>
          <a:endParaRPr lang="en-US" sz="1100" kern="1200" dirty="0"/>
        </a:p>
      </dsp:txBody>
      <dsp:txXfrm rot="-5400000">
        <a:off x="8338287" y="1401119"/>
        <a:ext cx="1891105" cy="598502"/>
      </dsp:txXfrm>
    </dsp:sp>
    <dsp:sp modelId="{13B45CE8-941B-42EE-9CEC-AAAF411B0D90}">
      <dsp:nvSpPr>
        <dsp:cNvPr id="0" name=""/>
        <dsp:cNvSpPr/>
      </dsp:nvSpPr>
      <dsp:spPr>
        <a:xfrm>
          <a:off x="7697125"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lvl="0" algn="ctr" defTabSz="488950">
            <a:lnSpc>
              <a:spcPct val="90000"/>
            </a:lnSpc>
            <a:spcBef>
              <a:spcPct val="0"/>
            </a:spcBef>
            <a:spcAft>
              <a:spcPct val="35000"/>
            </a:spcAft>
          </a:pPr>
          <a:r>
            <a:rPr lang="en-US" sz="1100" kern="1200" dirty="0" smtClean="0"/>
            <a:t>Long term benefits for all.</a:t>
          </a:r>
          <a:endParaRPr lang="en-US" sz="1100" kern="1200" dirty="0"/>
        </a:p>
      </dsp:txBody>
      <dsp:txXfrm>
        <a:off x="7697125" y="0"/>
        <a:ext cx="3205804" cy="1190259"/>
      </dsp:txXfrm>
    </dsp:sp>
    <dsp:sp modelId="{C5F01E53-B37C-47A6-8FD9-1AECE9BB55DD}">
      <dsp:nvSpPr>
        <dsp:cNvPr id="0" name=""/>
        <dsp:cNvSpPr/>
      </dsp:nvSpPr>
      <dsp:spPr>
        <a:xfrm>
          <a:off x="9300027" y="1258274"/>
          <a:ext cx="0" cy="272059"/>
        </a:xfrm>
        <a:prstGeom prst="line">
          <a:avLst/>
        </a:prstGeom>
        <a:noFill/>
        <a:ln w="12700" cap="rnd" cmpd="sng" algn="ctr">
          <a:solidFill>
            <a:schemeClr val="accent2">
              <a:hueOff val="-2964286"/>
              <a:satOff val="14200"/>
              <a:lumOff val="13137"/>
              <a:alphaOff val="0"/>
            </a:schemeClr>
          </a:solidFill>
          <a:prstDash val="dash"/>
        </a:ln>
        <a:effectLst/>
      </dsp:spPr>
      <dsp:style>
        <a:lnRef idx="1">
          <a:scrgbClr r="0" g="0" b="0"/>
        </a:lnRef>
        <a:fillRef idx="0">
          <a:scrgbClr r="0" g="0" b="0"/>
        </a:fillRef>
        <a:effectRef idx="0">
          <a:scrgbClr r="0" g="0" b="0"/>
        </a:effectRef>
        <a:fontRef idx="minor"/>
      </dsp:style>
    </dsp:sp>
    <dsp:sp modelId="{FECB649D-B764-48E3-8D76-12FE5F76F4A3}">
      <dsp:nvSpPr>
        <dsp:cNvPr id="0" name=""/>
        <dsp:cNvSpPr/>
      </dsp:nvSpPr>
      <dsp:spPr>
        <a:xfrm>
          <a:off x="9266020" y="1190259"/>
          <a:ext cx="68014" cy="68014"/>
        </a:xfrm>
        <a:prstGeom prst="ellipse">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xmlns="">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xmlns="">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5/27/2023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dirty="0"/>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149229-E3F7-4B08-B8B0-567DB9AE2DBD}"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5760AF-08CF-488B-8265-5F1D88C1C64E}"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D41802-9AAA-4EB8-B737-B207AD0C712F}"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B27BB6-0FDA-4EDD-A5D1-79FFF12955B7}"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CB08FB-4F0B-44DE-8994-0595D6ECCDCE}"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9AB015-62A3-4A29-BC49-965FA4BE59CA}"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A46181-5447-4050-89D3-AA326DE4DA13}"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50F08-CAEB-42BA-9362-548763B98147}"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6026DC-D31F-40BA-B49D-47D87B9BA087}"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2464DF-92FB-4D4C-B2DE-15BC5F46772E}" type="datetime1">
              <a:rPr lang="en-US" smtClean="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7F1A99-F4C1-4E12-B7D3-A88A44F4EB10}" type="datetime1">
              <a:rPr lang="en-US" smtClean="0"/>
              <a:t>5/27/2023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2E7458-324C-48F7-80F5-74B19E1CAFEB}" type="datetime1">
              <a:rPr lang="en-US" smtClean="0"/>
              <a:t>5/27/2023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0B054C-5E05-4896-867A-8DB56A20C8AC}" type="datetime1">
              <a:rPr lang="en-US" smtClean="0"/>
              <a:t>5/27/2023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4B787-46DA-4B4F-B781-E768630FCF2A}" type="datetime1">
              <a:rPr lang="en-US" smtClean="0"/>
              <a:t>5/27/2023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E38CE2-82D3-4BA2-B844-E7281181CD7A}" type="datetime1">
              <a:rPr lang="en-US" smtClean="0"/>
              <a:t>5/27/2023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0FF511-91B4-4318-A9F6-BECE1367AD14}" type="datetime1">
              <a:rPr lang="en-US" smtClean="0"/>
              <a:t>5/27/2023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A39CD9-90D5-49BD-B792-F7F07D136C39}" type="datetime1">
              <a:rPr lang="en-US" smtClean="0"/>
              <a:t>5/27/2023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text=Pakistan%20generates%20approximately%2049.6%20million,countries%2C%20creating%20serious%20environmental%20problem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xmlns="" id="{9179DE42-5613-4B35-A1E6-6CCBAA13C7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xmlns="" id="{EB898B32-3891-4C3A-8F58-C5969D2E903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xmlns="" id="{4AE4806D-B8F9-4679-A68A-9BD21C01A30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xmlns="" id="{52FB45E9-914E-4471-AC87-E475CD5176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5">
            <a:extLst>
              <a:ext uri="{FF2B5EF4-FFF2-40B4-BE49-F238E27FC236}">
                <a16:creationId xmlns:a16="http://schemas.microsoft.com/office/drawing/2014/main" xmlns="" id="{C310626D-5743-49D4-8F7D-88C4F8F05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Isosceles Triangle 40">
            <a:extLst>
              <a:ext uri="{FF2B5EF4-FFF2-40B4-BE49-F238E27FC236}">
                <a16:creationId xmlns:a16="http://schemas.microsoft.com/office/drawing/2014/main" xmlns="" id="{3C195FC1-B568-4C72-9902-34CB35DDD7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xmlns="" id="{EF2BDF77-362C-43F0-8CBB-A969EC2AE0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Isosceles Triangle 44">
            <a:extLst>
              <a:ext uri="{FF2B5EF4-FFF2-40B4-BE49-F238E27FC236}">
                <a16:creationId xmlns:a16="http://schemas.microsoft.com/office/drawing/2014/main" xmlns="" id="{4BE96B01-3929-432D-B8C2-ADBCB74C2E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Freeform: Shape 46">
            <a:extLst>
              <a:ext uri="{FF2B5EF4-FFF2-40B4-BE49-F238E27FC236}">
                <a16:creationId xmlns:a16="http://schemas.microsoft.com/office/drawing/2014/main" xmlns="" id="{2A6FCDE6-CDE2-4C51-B18E-A95CFB6797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Isosceles Triangle 48">
            <a:extLst>
              <a:ext uri="{FF2B5EF4-FFF2-40B4-BE49-F238E27FC236}">
                <a16:creationId xmlns:a16="http://schemas.microsoft.com/office/drawing/2014/main" xmlns="" id="{9D2E8756-2465-473A-BA2A-2DB1D62247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042C1D04-249B-46E2-9FAF-8DF29CC445DB}"/>
              </a:ext>
            </a:extLst>
          </p:cNvPr>
          <p:cNvSpPr>
            <a:spLocks noGrp="1"/>
          </p:cNvSpPr>
          <p:nvPr>
            <p:ph type="ctrTitle"/>
          </p:nvPr>
        </p:nvSpPr>
        <p:spPr>
          <a:xfrm>
            <a:off x="4419137" y="1436914"/>
            <a:ext cx="6241044" cy="4501308"/>
          </a:xfrm>
          <a:solidFill>
            <a:schemeClr val="accent1"/>
          </a:solidFill>
        </p:spPr>
        <p:txBody>
          <a:bodyPr>
            <a:normAutofit/>
          </a:bodyPr>
          <a:lstStyle/>
          <a:p>
            <a:pPr algn="l"/>
            <a:r>
              <a:rPr lang="en-US" dirty="0" smtClean="0">
                <a:solidFill>
                  <a:schemeClr val="tx1"/>
                </a:solidFill>
              </a:rPr>
              <a:t>Cleaner </a:t>
            </a:r>
            <a:r>
              <a:rPr lang="en-US" dirty="0">
                <a:solidFill>
                  <a:schemeClr val="tx1"/>
                </a:solidFill>
              </a:rPr>
              <a:t>and </a:t>
            </a:r>
            <a:r>
              <a:rPr lang="en-US" dirty="0" smtClean="0">
                <a:solidFill>
                  <a:schemeClr val="tx1"/>
                </a:solidFill>
              </a:rPr>
              <a:t>Greener </a:t>
            </a:r>
            <a:r>
              <a:rPr lang="en-US" dirty="0">
                <a:solidFill>
                  <a:schemeClr val="tx1"/>
                </a:solidFill>
              </a:rPr>
              <a:t>Pakistan:</a:t>
            </a:r>
            <a:br>
              <a:rPr lang="en-US" dirty="0">
                <a:solidFill>
                  <a:schemeClr val="tx1"/>
                </a:solidFill>
              </a:rPr>
            </a:br>
            <a:r>
              <a:rPr lang="en-US" dirty="0" smtClean="0"/>
              <a:t> </a:t>
            </a:r>
            <a:r>
              <a:rPr lang="en-US" dirty="0"/>
              <a:t/>
            </a:r>
            <a:br>
              <a:rPr lang="en-US" dirty="0"/>
            </a:br>
            <a:endParaRPr lang="en-US" sz="6000" dirty="0">
              <a:solidFill>
                <a:srgbClr val="FFFFFF"/>
              </a:solidFill>
            </a:endParaRPr>
          </a:p>
        </p:txBody>
      </p:sp>
      <p:sp>
        <p:nvSpPr>
          <p:cNvPr id="3" name="Subtitle 2">
            <a:extLst>
              <a:ext uri="{FF2B5EF4-FFF2-40B4-BE49-F238E27FC236}">
                <a16:creationId xmlns:a16="http://schemas.microsoft.com/office/drawing/2014/main" xmlns="" id="{728B1921-F533-4F9E-8BF6-80EC4D451D77}"/>
              </a:ext>
            </a:extLst>
          </p:cNvPr>
          <p:cNvSpPr>
            <a:spLocks noGrp="1"/>
          </p:cNvSpPr>
          <p:nvPr>
            <p:ph type="subTitle" idx="1"/>
          </p:nvPr>
        </p:nvSpPr>
        <p:spPr>
          <a:xfrm>
            <a:off x="4548104" y="4310742"/>
            <a:ext cx="6112077" cy="837453"/>
          </a:xfrm>
        </p:spPr>
        <p:txBody>
          <a:bodyPr>
            <a:normAutofit/>
          </a:bodyPr>
          <a:lstStyle/>
          <a:p>
            <a:pPr algn="l"/>
            <a:r>
              <a:rPr lang="en-US" sz="2800" dirty="0"/>
              <a:t>A Rewarding Journey for All</a:t>
            </a:r>
          </a:p>
          <a:p>
            <a:pPr algn="l"/>
            <a:endParaRPr lang="en-US" sz="2800" dirty="0">
              <a:solidFill>
                <a:srgbClr val="FFFFFF">
                  <a:alpha val="70000"/>
                </a:srgbClr>
              </a:solidFill>
            </a:endParaRPr>
          </a:p>
        </p:txBody>
      </p:sp>
      <p:sp>
        <p:nvSpPr>
          <p:cNvPr id="4" name="TextBox 3"/>
          <p:cNvSpPr txBox="1"/>
          <p:nvPr/>
        </p:nvSpPr>
        <p:spPr>
          <a:xfrm>
            <a:off x="7236100" y="5103963"/>
            <a:ext cx="4916247" cy="1569660"/>
          </a:xfrm>
          <a:prstGeom prst="rect">
            <a:avLst/>
          </a:prstGeom>
          <a:noFill/>
          <a:scene3d>
            <a:camera prst="perspectiveRight"/>
            <a:lightRig rig="threePt" dir="t"/>
          </a:scene3d>
        </p:spPr>
        <p:txBody>
          <a:bodyPr wrap="square" rtlCol="0">
            <a:spAutoFit/>
          </a:bodyPr>
          <a:lstStyle/>
          <a:p>
            <a:pPr algn="ctr"/>
            <a:r>
              <a:rPr lang="en-US" sz="2400" b="1" i="1" dirty="0" smtClean="0"/>
              <a:t>Prepared By Syed Saad Ali Zaidi </a:t>
            </a:r>
          </a:p>
          <a:p>
            <a:pPr algn="ctr"/>
            <a:r>
              <a:rPr lang="en-US" sz="2400" b="1" i="1" dirty="0" smtClean="0"/>
              <a:t>Dow University of Health and Sciences (DCOP)</a:t>
            </a:r>
          </a:p>
          <a:p>
            <a:pPr algn="ctr"/>
            <a:r>
              <a:rPr lang="en-US" sz="2400" b="1" i="1" dirty="0" smtClean="0"/>
              <a:t>3</a:t>
            </a:r>
            <a:r>
              <a:rPr lang="en-US" sz="2400" b="1" i="1" baseline="30000" dirty="0" smtClean="0"/>
              <a:t>rd</a:t>
            </a:r>
            <a:r>
              <a:rPr lang="en-US" sz="2400" b="1" i="1" dirty="0" smtClean="0"/>
              <a:t> Year</a:t>
            </a:r>
            <a:endParaRPr lang="en-US" sz="2400" b="1" i="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8015" y="0"/>
            <a:ext cx="2984332" cy="2230135"/>
          </a:xfrm>
          <a:prstGeom prst="rect">
            <a:avLst/>
          </a:prstGeom>
        </p:spPr>
      </p:pic>
    </p:spTree>
    <p:extLst>
      <p:ext uri="{BB962C8B-B14F-4D97-AF65-F5344CB8AC3E}">
        <p14:creationId xmlns:p14="http://schemas.microsoft.com/office/powerpoint/2010/main" val="20156800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1" y="538405"/>
            <a:ext cx="8937171" cy="3865417"/>
          </a:xfrm>
          <a:prstGeom prst="rect">
            <a:avLst/>
          </a:prstGeom>
        </p:spPr>
        <p:txBody>
          <a:bodyPr wrap="square">
            <a:spAutoFit/>
          </a:bodyPr>
          <a:lstStyle/>
          <a:p>
            <a:pPr>
              <a:lnSpc>
                <a:spcPct val="107000"/>
              </a:lnSpc>
              <a:spcAft>
                <a:spcPts val="800"/>
              </a:spcAft>
            </a:pPr>
            <a:r>
              <a:rPr lang="en-US" sz="5400" dirty="0" smtClean="0">
                <a:latin typeface="Times New Roman" panose="02020603050405020304" pitchFamily="18" charset="0"/>
                <a:ea typeface="Calibri" panose="020F0502020204030204" pitchFamily="34" charset="0"/>
                <a:cs typeface="Arial" panose="020B0604020202020204" pitchFamily="34" charset="0"/>
              </a:rPr>
              <a:t>Program </a:t>
            </a:r>
            <a:r>
              <a:rPr lang="en-US" sz="5400" dirty="0">
                <a:latin typeface="Times New Roman" panose="02020603050405020304" pitchFamily="18" charset="0"/>
                <a:ea typeface="Calibri" panose="020F0502020204030204" pitchFamily="34" charset="0"/>
                <a:cs typeface="Arial" panose="020B0604020202020204" pitchFamily="34" charset="0"/>
              </a:rPr>
              <a:t>Implementation Outcomes.</a:t>
            </a:r>
            <a:endParaRPr lang="en-US" sz="4000" dirty="0">
              <a:latin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Environmental preservation</a:t>
            </a:r>
            <a:endParaRPr lang="en-US" dirty="0">
              <a:latin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Healthy and Clean environment </a:t>
            </a:r>
            <a:endParaRPr lang="en-US" dirty="0">
              <a:latin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Recourse reusability</a:t>
            </a:r>
            <a:endParaRPr lang="en-US" dirty="0">
              <a:latin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Community engagement </a:t>
            </a:r>
            <a:endParaRPr lang="en-US" dirty="0">
              <a:latin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Tourist attraction </a:t>
            </a: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7103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xmlns="" id="{BD11ECC6-8551-4768-8DFD-CD41AF420A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572001"/>
            <a:ext cx="12192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xmlns="" id="{93657592-CA60-4F45-B1A0-88AA7724208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425267" y="-8467"/>
            <a:ext cx="4766733" cy="6866467"/>
            <a:chOff x="7425267" y="-8467"/>
            <a:chExt cx="4766733" cy="6866467"/>
          </a:xfrm>
        </p:grpSpPr>
        <p:cxnSp>
          <p:nvCxnSpPr>
            <p:cNvPr id="81" name="Straight Connector 80">
              <a:extLst>
                <a:ext uri="{FF2B5EF4-FFF2-40B4-BE49-F238E27FC236}">
                  <a16:creationId xmlns:a16="http://schemas.microsoft.com/office/drawing/2014/main" xmlns="" id="{6F47E2B4-7DA9-4312-A1F0-C48388B236A6}"/>
                </a:ext>
                <a:ext uri="{C183D7F6-B498-43B3-948B-1728B52AA6E4}">
                  <adec:decorative xmlns="" xmlns:adec="http://schemas.microsoft.com/office/drawing/2017/decorative" val="1"/>
                </a:ext>
              </a:extLst>
            </p:cNvPr>
            <p:cNvCxnSpPr>
              <a:cxnSpLocks/>
            </p:cNvCxnSpPr>
            <p:nvPr>
              <p:extLst>
                <p:ext uri="{386F3935-93C4-4BCD-93E2-E3B085C9AB24}">
                  <p16:designElem xmlns:p16="http://schemas.microsoft.com/office/powerpoint/2015/main" xmlns=""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xmlns="" id="{35B274F7-039F-4BFC-AA98-B51B1D6CB692}"/>
                </a:ext>
                <a:ext uri="{C183D7F6-B498-43B3-948B-1728B52AA6E4}">
                  <adec:decorative xmlns="" xmlns:adec="http://schemas.microsoft.com/office/drawing/2017/decorative" val="1"/>
                </a:ext>
              </a:extLst>
            </p:cNvPr>
            <p:cNvCxnSpPr>
              <a:cxnSpLocks/>
            </p:cNvCxnSpPr>
            <p:nvPr>
              <p:extLst>
                <p:ext uri="{386F3935-93C4-4BCD-93E2-E3B085C9AB24}">
                  <p16:designElem xmlns:p16="http://schemas.microsoft.com/office/powerpoint/2015/main" xmlns=""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83" name="Rectangle 23">
              <a:extLst>
                <a:ext uri="{FF2B5EF4-FFF2-40B4-BE49-F238E27FC236}">
                  <a16:creationId xmlns:a16="http://schemas.microsoft.com/office/drawing/2014/main" xmlns="" id="{11A31103-C703-46C9-9D26-497A1ACD50A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Rectangle 25">
              <a:extLst>
                <a:ext uri="{FF2B5EF4-FFF2-40B4-BE49-F238E27FC236}">
                  <a16:creationId xmlns:a16="http://schemas.microsoft.com/office/drawing/2014/main" xmlns="" id="{382F955F-FC22-44B8-BDCF-B77580323B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Isosceles Triangle 84">
              <a:extLst>
                <a:ext uri="{FF2B5EF4-FFF2-40B4-BE49-F238E27FC236}">
                  <a16:creationId xmlns:a16="http://schemas.microsoft.com/office/drawing/2014/main" xmlns="" id="{1F567692-F087-479A-8931-BD2869C3E4E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7">
              <a:extLst>
                <a:ext uri="{FF2B5EF4-FFF2-40B4-BE49-F238E27FC236}">
                  <a16:creationId xmlns:a16="http://schemas.microsoft.com/office/drawing/2014/main" xmlns="" id="{49B3E4CD-0738-4B9D-A14F-1E8694DDF89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8">
              <a:extLst>
                <a:ext uri="{FF2B5EF4-FFF2-40B4-BE49-F238E27FC236}">
                  <a16:creationId xmlns:a16="http://schemas.microsoft.com/office/drawing/2014/main" xmlns="" id="{4753B851-AD90-4CCD-85D0-65AA6567DF3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9">
              <a:extLst>
                <a:ext uri="{FF2B5EF4-FFF2-40B4-BE49-F238E27FC236}">
                  <a16:creationId xmlns:a16="http://schemas.microsoft.com/office/drawing/2014/main" xmlns="" id="{EBF14868-A190-4E21-9522-8977C474C97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xmlns="" id="{BCBB4922-76EE-442B-A649-09873DCE79D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xmlns="" id="{CCB5BABA-6BFF-4FE1-92EC-96E5906F5BC4}"/>
              </a:ext>
            </a:extLst>
          </p:cNvPr>
          <p:cNvSpPr>
            <a:spLocks noGrp="1"/>
          </p:cNvSpPr>
          <p:nvPr>
            <p:ph type="title"/>
          </p:nvPr>
        </p:nvSpPr>
        <p:spPr>
          <a:xfrm>
            <a:off x="677334" y="4765972"/>
            <a:ext cx="8596668" cy="1320800"/>
          </a:xfrm>
        </p:spPr>
        <p:txBody>
          <a:bodyPr anchor="ctr">
            <a:normAutofit fontScale="90000"/>
          </a:bodyPr>
          <a:lstStyle/>
          <a:p>
            <a:r>
              <a:rPr lang="en-US" sz="4400" dirty="0" smtClean="0">
                <a:solidFill>
                  <a:schemeClr val="bg1"/>
                </a:solidFill>
              </a:rPr>
              <a:t>Predictable </a:t>
            </a:r>
            <a:r>
              <a:rPr lang="en-US" sz="4400" dirty="0">
                <a:solidFill>
                  <a:schemeClr val="bg1"/>
                </a:solidFill>
              </a:rPr>
              <a:t>C</a:t>
            </a:r>
            <a:r>
              <a:rPr lang="en-US" sz="4400" dirty="0" smtClean="0">
                <a:solidFill>
                  <a:schemeClr val="bg1"/>
                </a:solidFill>
              </a:rPr>
              <a:t>ost Idea of the Whole Program</a:t>
            </a:r>
            <a:endParaRPr lang="en-US" sz="4400" dirty="0">
              <a:solidFill>
                <a:schemeClr val="bg1"/>
              </a:solidFill>
            </a:endParaRPr>
          </a:p>
        </p:txBody>
      </p:sp>
      <p:sp useBgFill="1">
        <p:nvSpPr>
          <p:cNvPr id="91" name="Rectangle 90">
            <a:extLst>
              <a:ext uri="{FF2B5EF4-FFF2-40B4-BE49-F238E27FC236}">
                <a16:creationId xmlns:a16="http://schemas.microsoft.com/office/drawing/2014/main" xmlns="" id="{8E2EB503-A017-4457-A105-53638C97DE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7" name="Content Placeholder 2" descr="SmartArt timeline graphic placeholder">
            <a:extLst>
              <a:ext uri="{FF2B5EF4-FFF2-40B4-BE49-F238E27FC236}">
                <a16:creationId xmlns:a16="http://schemas.microsoft.com/office/drawing/2014/main" xmlns="" id="{B8CE6285-E847-447D-A7BF-BDA909F18F98}"/>
              </a:ext>
            </a:extLst>
          </p:cNvPr>
          <p:cNvGraphicFramePr/>
          <p:nvPr>
            <p:extLst>
              <p:ext uri="{D42A27DB-BD31-4B8C-83A1-F6EECF244321}">
                <p14:modId xmlns:p14="http://schemas.microsoft.com/office/powerpoint/2010/main" val="3403338498"/>
              </p:ext>
            </p:extLst>
          </p:nvPr>
        </p:nvGraphicFramePr>
        <p:xfrm>
          <a:off x="642938" y="642938"/>
          <a:ext cx="10906125" cy="340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4027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5429" y="523971"/>
            <a:ext cx="8577942" cy="3454985"/>
          </a:xfrm>
          <a:prstGeom prst="rect">
            <a:avLst/>
          </a:prstGeom>
        </p:spPr>
        <p:txBody>
          <a:bodyPr wrap="square">
            <a:spAutoFit/>
          </a:bodyPr>
          <a:lstStyle/>
          <a:p>
            <a:pPr>
              <a:lnSpc>
                <a:spcPct val="107000"/>
              </a:lnSpc>
              <a:spcAft>
                <a:spcPts val="800"/>
              </a:spcAft>
            </a:pPr>
            <a:r>
              <a:rPr lang="en-US" sz="5400" dirty="0">
                <a:latin typeface="Times New Roman" panose="02020603050405020304" pitchFamily="18" charset="0"/>
                <a:ea typeface="Calibri" panose="020F0502020204030204" pitchFamily="34" charset="0"/>
                <a:cs typeface="Arial" panose="020B0604020202020204" pitchFamily="34" charset="0"/>
              </a:rPr>
              <a:t>Conclusion:</a:t>
            </a:r>
            <a:endParaRPr lang="en-US" sz="4000" dirty="0">
              <a:latin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journey to a clean and green Pakistan requires collective efforts and participation from every citizen. By incentivizing positive environmental actions, such as waste management, tree plantation, eco-friendly transportation, and renewable energy adoption, we can create a sense of ownership and responsibility towards the environment. Rewarding individuals with discount codes, mobile top-ups, and tax relaxation will not only motivate citizens but also foster a sustainable culture and propel Pakistan towards a greener future. Together, let's embrace this opportunity to transform our nation into a cleaner, greener, and more prosperous Pakistan.</a:t>
            </a: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7090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5556" y="474985"/>
            <a:ext cx="7086601" cy="5793189"/>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Introduction:</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Pakistan, a nation blessed with natural beauty, cultural heritage, and resilient people, stands at a crucial juncture in its quest for sustainable development. As we strive for a cleaner and greener future, it is essential to engage every single individual in this transformative journey. In this article, we explore the concept of incentivizing positive environmental actions and propose a system where every citizen play its role and receives royalties in the form of rewards such as discount codes, mobile top-ups, tax relaxation and gasoline </a:t>
            </a:r>
            <a:r>
              <a:rPr lang="en-US" sz="2400" dirty="0" smtClean="0">
                <a:latin typeface="Times New Roman" panose="02020603050405020304" pitchFamily="18" charset="0"/>
                <a:ea typeface="Calibri" panose="020F0502020204030204" pitchFamily="34" charset="0"/>
                <a:cs typeface="Arial" panose="020B0604020202020204" pitchFamily="34" charset="0"/>
              </a:rPr>
              <a:t>point, </a:t>
            </a:r>
            <a:r>
              <a:rPr lang="en-US" sz="2400" dirty="0">
                <a:latin typeface="Times New Roman" panose="02020603050405020304" pitchFamily="18" charset="0"/>
                <a:ea typeface="Calibri" panose="020F0502020204030204" pitchFamily="34" charset="0"/>
                <a:cs typeface="Arial" panose="020B0604020202020204" pitchFamily="34" charset="0"/>
              </a:rPr>
              <a:t>royalties for contributing their role to make waste management system in the flow.</a:t>
            </a:r>
            <a:br>
              <a:rPr lang="en-US" sz="2400" dirty="0">
                <a:latin typeface="Times New Roman" panose="02020603050405020304" pitchFamily="18" charset="0"/>
                <a:ea typeface="Calibri" panose="020F0502020204030204" pitchFamily="34" charset="0"/>
                <a:cs typeface="Arial" panose="020B0604020202020204" pitchFamily="34" charset="0"/>
              </a:rPr>
            </a:br>
            <a:endParaRPr lang="en-US" sz="24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265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1728" y="1974272"/>
            <a:ext cx="2119745" cy="3325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230578" y="387462"/>
            <a:ext cx="8071758" cy="5295489"/>
          </a:xfrm>
          <a:prstGeom prst="rect">
            <a:avLst/>
          </a:prstGeom>
        </p:spPr>
        <p:txBody>
          <a:bodyPr wrap="square">
            <a:spAutoFit/>
          </a:bodyPr>
          <a:lstStyle/>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Following are the common points to overcome the hurdles being in the way of becoming a clean and green Pakistan.</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Raising awareness and education.</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b="1" i="1" dirty="0">
                <a:latin typeface="Times New Roman" panose="02020603050405020304" pitchFamily="18" charset="0"/>
                <a:ea typeface="Calibri" panose="020F0502020204030204" pitchFamily="34" charset="0"/>
                <a:cs typeface="Arial" panose="020B0604020202020204" pitchFamily="34" charset="0"/>
              </a:rPr>
              <a:t/>
            </a:r>
            <a:br>
              <a:rPr lang="en-US"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cs typeface="Times New Roman" panose="02020603050405020304" pitchFamily="18" charset="0"/>
              </a:rPr>
              <a:t>Waste management.</a:t>
            </a:r>
            <a:r>
              <a:rPr lang="en-US" sz="2000" b="1" dirty="0"/>
              <a:t/>
            </a:r>
            <a:br>
              <a:rPr lang="en-US" sz="2000" b="1" dirty="0"/>
            </a:br>
            <a:r>
              <a:rPr lang="en-US" sz="2400" b="1" i="1" dirty="0">
                <a:latin typeface="Times New Roman" panose="02020603050405020304" pitchFamily="18" charset="0"/>
                <a:ea typeface="Calibri" panose="020F0502020204030204" pitchFamily="34" charset="0"/>
                <a:cs typeface="Arial" panose="020B0604020202020204" pitchFamily="34" charset="0"/>
              </a:rPr>
              <a:t/>
            </a:r>
            <a:br>
              <a:rPr lang="en-US" sz="2400"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solidFill>
                  <a:srgbClr val="000000"/>
                </a:solidFill>
                <a:latin typeface="Times New Roman" panose="02020603050405020304" pitchFamily="18" charset="0"/>
                <a:ea typeface="Calibri" panose="020F0502020204030204" pitchFamily="34" charset="0"/>
                <a:cs typeface="Arial" panose="020B0604020202020204" pitchFamily="34" charset="0"/>
              </a:rPr>
              <a:t>Tree plantation and urban green spaces.</a:t>
            </a:r>
            <a:br>
              <a:rPr lang="en-US" sz="2000" b="1" i="1" dirty="0">
                <a:solidFill>
                  <a:srgbClr val="000000"/>
                </a:solidFill>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Eco-friendly transportation.</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Urban Water filtration.</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
            </a:r>
            <a:br>
              <a:rPr lang="en-US" sz="2000" b="1" i="1" dirty="0">
                <a:latin typeface="Times New Roman" panose="02020603050405020304" pitchFamily="18" charset="0"/>
                <a:ea typeface="Calibri" panose="020F0502020204030204" pitchFamily="34" charset="0"/>
                <a:cs typeface="Arial" panose="020B0604020202020204" pitchFamily="34" charset="0"/>
              </a:rPr>
            </a:br>
            <a:r>
              <a:rPr lang="en-US" b="1" i="1" dirty="0">
                <a:latin typeface="Times New Roman" panose="02020603050405020304" pitchFamily="18" charset="0"/>
                <a:ea typeface="Calibri" panose="020F0502020204030204" pitchFamily="34" charset="0"/>
                <a:cs typeface="Arial" panose="020B0604020202020204" pitchFamily="34" charset="0"/>
              </a:rPr>
              <a:t>Renewable energy production.</a:t>
            </a:r>
            <a:br>
              <a:rPr lang="en-US" b="1" i="1" dirty="0">
                <a:latin typeface="Times New Roman" panose="02020603050405020304" pitchFamily="18" charset="0"/>
                <a:ea typeface="Calibri" panose="020F0502020204030204" pitchFamily="34" charset="0"/>
                <a:cs typeface="Arial" panose="020B0604020202020204" pitchFamily="34" charset="0"/>
              </a:rPr>
            </a:br>
            <a:r>
              <a:rPr lang="en-US" sz="2000" b="1" i="1" dirty="0">
                <a:latin typeface="Times New Roman" panose="02020603050405020304" pitchFamily="18" charset="0"/>
                <a:ea typeface="Calibri" panose="020F0502020204030204" pitchFamily="34" charset="0"/>
                <a:cs typeface="Arial" panose="020B0604020202020204" pitchFamily="34" charset="0"/>
              </a:rPr>
              <a:t/>
            </a:r>
            <a:br>
              <a:rPr lang="en-US" sz="2000" b="1" i="1" dirty="0">
                <a:latin typeface="Times New Roman" panose="02020603050405020304" pitchFamily="18" charset="0"/>
                <a:ea typeface="Calibri" panose="020F0502020204030204" pitchFamily="34" charset="0"/>
                <a:cs typeface="Arial" panose="020B0604020202020204" pitchFamily="34" charset="0"/>
              </a:rPr>
            </a:br>
            <a:endParaRPr lang="en-US" dirty="0">
              <a:effectLst/>
              <a:latin typeface="Calibri" panose="020F0502020204030204" pitchFamily="34" charset="0"/>
              <a:cs typeface="Arial" panose="020B0604020202020204" pitchFamily="34" charset="0"/>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4522" t="2941" r="3801" b="2941"/>
          <a:stretch/>
        </p:blipFill>
        <p:spPr>
          <a:xfrm>
            <a:off x="5663044" y="1912545"/>
            <a:ext cx="3169229" cy="2575903"/>
          </a:xfrm>
          <a:prstGeom prst="rect">
            <a:avLst/>
          </a:prstGeom>
        </p:spPr>
      </p:pic>
    </p:spTree>
    <p:extLst>
      <p:ext uri="{BB962C8B-B14F-4D97-AF65-F5344CB8AC3E}">
        <p14:creationId xmlns:p14="http://schemas.microsoft.com/office/powerpoint/2010/main" val="979766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1959" y="874952"/>
            <a:ext cx="8458199" cy="6280437"/>
          </a:xfrm>
          <a:prstGeom prst="rect">
            <a:avLst/>
          </a:prstGeom>
        </p:spPr>
        <p:txBody>
          <a:bodyPr wrap="square">
            <a:spAutoFit/>
          </a:bodyPr>
          <a:lstStyle/>
          <a:p>
            <a:pPr>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Here, we have focused on the main problem facing by the citizens of Pakistan is ‘</a:t>
            </a:r>
            <a:r>
              <a:rPr lang="en-US" sz="2000" i="1" dirty="0">
                <a:latin typeface="Times New Roman" panose="02020603050405020304" pitchFamily="18" charset="0"/>
                <a:ea typeface="Calibri" panose="020F0502020204030204" pitchFamily="34" charset="0"/>
                <a:cs typeface="Arial" panose="020B0604020202020204" pitchFamily="34" charset="0"/>
              </a:rPr>
              <a:t>’Waste Management Disposal’’.</a:t>
            </a:r>
            <a:br>
              <a:rPr lang="en-US" sz="2000" i="1" dirty="0">
                <a:latin typeface="Times New Roman" panose="02020603050405020304" pitchFamily="18" charset="0"/>
                <a:ea typeface="Calibri" panose="020F0502020204030204" pitchFamily="34" charset="0"/>
                <a:cs typeface="Arial" panose="020B0604020202020204" pitchFamily="34" charset="0"/>
              </a:rPr>
            </a:br>
            <a:r>
              <a:rPr lang="en-US" sz="2000" i="1" dirty="0">
                <a:latin typeface="Times New Roman" panose="02020603050405020304" pitchFamily="18" charset="0"/>
                <a:ea typeface="Calibri" panose="020F0502020204030204" pitchFamily="34" charset="0"/>
                <a:cs typeface="Arial" panose="020B0604020202020204" pitchFamily="34" charset="0"/>
              </a:rPr>
              <a:t/>
            </a:r>
            <a:br>
              <a:rPr lang="en-US" sz="2000" i="1" dirty="0">
                <a:latin typeface="Times New Roman" panose="02020603050405020304" pitchFamily="18"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Did you know?</a:t>
            </a:r>
            <a:r>
              <a:rPr lang="en-US" dirty="0">
                <a:latin typeface="Times New Roman" panose="02020603050405020304" pitchFamily="18" charset="0"/>
                <a:ea typeface="Calibri" panose="020F0502020204030204" pitchFamily="34" charset="0"/>
                <a:cs typeface="Arial" panose="020B0604020202020204" pitchFamily="34" charset="0"/>
              </a:rPr>
              <a:t> Pakistan produces over 49.6 million tons of solid garbage yearly and 2.4% is rising annually every year which lead to serious complications for Pakistan and environmental crisis. Moreover, if talk about the biggest city of Pakistan ‘’Karachi’’. According to the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(ITA)</a:t>
            </a:r>
            <a:r>
              <a:rPr lang="en-US" dirty="0">
                <a:latin typeface="Times New Roman" panose="02020603050405020304" pitchFamily="18" charset="0"/>
                <a:ea typeface="Calibri" panose="020F0502020204030204" pitchFamily="34" charset="0"/>
                <a:cs typeface="Arial" panose="020B0604020202020204" pitchFamily="34" charset="0"/>
              </a:rPr>
              <a:t> it have a population of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20,500,000</a:t>
            </a:r>
            <a:r>
              <a:rPr lang="en-US" dirty="0">
                <a:latin typeface="Times New Roman" panose="02020603050405020304" pitchFamily="18" charset="0"/>
                <a:ea typeface="Calibri" panose="020F0502020204030204" pitchFamily="34" charset="0"/>
                <a:cs typeface="Arial" panose="020B0604020202020204" pitchFamily="34" charset="0"/>
              </a:rPr>
              <a:t> which produces </a:t>
            </a:r>
            <a:r>
              <a:rPr lang="en-US" dirty="0" smtClean="0">
                <a:latin typeface="Times New Roman" panose="02020603050405020304" pitchFamily="18" charset="0"/>
                <a:ea typeface="Calibri" panose="020F0502020204030204" pitchFamily="34" charset="0"/>
                <a:cs typeface="Arial" panose="020B0604020202020204" pitchFamily="34" charset="0"/>
              </a:rPr>
              <a:t>produce </a:t>
            </a:r>
            <a:r>
              <a:rPr lang="en-US" dirty="0">
                <a:latin typeface="Times New Roman" panose="02020603050405020304" pitchFamily="18" charset="0"/>
                <a:ea typeface="Calibri" panose="020F0502020204030204" pitchFamily="34" charset="0"/>
                <a:cs typeface="Arial" panose="020B0604020202020204" pitchFamily="34" charset="0"/>
              </a:rPr>
              <a:t>16,500 tons of only </a:t>
            </a:r>
            <a:r>
              <a:rPr lang="en-US" b="1" dirty="0">
                <a:latin typeface="Times New Roman" panose="02020603050405020304" pitchFamily="18" charset="0"/>
                <a:ea typeface="Calibri" panose="020F0502020204030204" pitchFamily="34" charset="0"/>
                <a:cs typeface="Arial" panose="020B0604020202020204" pitchFamily="34" charset="0"/>
              </a:rPr>
              <a:t>solid waste </a:t>
            </a:r>
            <a:r>
              <a:rPr lang="en-US" dirty="0">
                <a:latin typeface="Times New Roman" panose="02020603050405020304" pitchFamily="18" charset="0"/>
                <a:ea typeface="Calibri" panose="020F0502020204030204" pitchFamily="34" charset="0"/>
                <a:cs typeface="Arial" panose="020B0604020202020204" pitchFamily="34" charset="0"/>
              </a:rPr>
              <a:t>every day. Specially in Sindh, there is a govt. department Sindh Solid Waste Management Board (SSWMB) which trying it’s best to overcome this big issue but still lacks the proper order and most off all important ‘’Public-Share’’ and concern to overcome this waste management issue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r>
              <a:rPr lang="en-US" sz="3200" b="1" dirty="0">
                <a:solidFill>
                  <a:srgbClr val="00B050"/>
                </a:solidFill>
              </a:rPr>
              <a:t>Cleaning and Greening Pakistan: A comprehensive Waste Management Approach</a:t>
            </a:r>
            <a:r>
              <a:rPr lang="en-US" dirty="0">
                <a:solidFill>
                  <a:srgbClr val="00B050"/>
                </a:solidFill>
              </a:rPr>
              <a:t/>
            </a:r>
            <a:br>
              <a:rPr lang="en-US" dirty="0">
                <a:solidFill>
                  <a:srgbClr val="00B050"/>
                </a:solidFill>
              </a:rPr>
            </a:br>
            <a:endParaRPr lang="en-US" dirty="0">
              <a:solidFill>
                <a:srgbClr val="00B050"/>
              </a:solidFill>
            </a:endParaRPr>
          </a:p>
          <a:p>
            <a:r>
              <a:rPr lang="en-US" i="1" dirty="0"/>
              <a:t>Here, let’s illustrating the procedure of waste management in Pakistan.</a:t>
            </a:r>
            <a:endParaRPr lang="en-US" dirty="0"/>
          </a:p>
          <a:p>
            <a:pPr>
              <a:lnSpc>
                <a:spcPct val="107000"/>
              </a:lnSpc>
              <a:spcAft>
                <a:spcPts val="800"/>
              </a:spcAft>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pP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1726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8215" y="1164458"/>
            <a:ext cx="7478485" cy="3586751"/>
          </a:xfrm>
          <a:prstGeom prst="rect">
            <a:avLst/>
          </a:prstGeom>
        </p:spPr>
        <p:txBody>
          <a:bodyPr wrap="square">
            <a:spAutoFit/>
          </a:bodyPr>
          <a:lstStyle/>
          <a:p>
            <a:pPr>
              <a:lnSpc>
                <a:spcPct val="107000"/>
              </a:lnSpc>
              <a:spcAft>
                <a:spcPts val="800"/>
              </a:spcAft>
            </a:pPr>
            <a:r>
              <a:rPr lang="en-US" sz="4000" dirty="0" smtClean="0">
                <a:latin typeface="Times New Roman" panose="02020603050405020304" pitchFamily="18" charset="0"/>
                <a:ea typeface="Calibri" panose="020F0502020204030204" pitchFamily="34" charset="0"/>
                <a:cs typeface="Arial" panose="020B0604020202020204" pitchFamily="34" charset="0"/>
              </a:rPr>
              <a:t>1. </a:t>
            </a:r>
            <a:r>
              <a:rPr lang="en-US" sz="4000" dirty="0">
                <a:latin typeface="Times New Roman" panose="02020603050405020304" pitchFamily="18" charset="0"/>
                <a:ea typeface="Calibri" panose="020F0502020204030204" pitchFamily="34" charset="0"/>
                <a:cs typeface="Arial" panose="020B0604020202020204" pitchFamily="34" charset="0"/>
              </a:rPr>
              <a:t>Raising Awareness and Education.</a:t>
            </a:r>
            <a:endParaRPr lang="en-US" sz="2800" dirty="0">
              <a:latin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first step in making Pakistan cleaner and greener is to inform and raise awareness among its people. People can be made aware of the value of environmental preservation by launching nation-wide campaigns and educational programs. The government, NGOs, and local communities can collaborate to organize workshops, seminars, and awareness drives for youth specially to highlighting the benefits of a clean environment and sustainable practices</a:t>
            </a:r>
            <a:r>
              <a:rPr lang="en-US" dirty="0" smtClean="0">
                <a:latin typeface="Times New Roman" panose="02020603050405020304" pitchFamily="18"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368359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929" y="454984"/>
            <a:ext cx="8082642" cy="4113562"/>
          </a:xfrm>
          <a:prstGeom prst="rect">
            <a:avLst/>
          </a:prstGeom>
        </p:spPr>
        <p:txBody>
          <a:bodyPr wrap="square">
            <a:spAutoFit/>
          </a:bodyPr>
          <a:lstStyle/>
          <a:p>
            <a:pPr>
              <a:lnSpc>
                <a:spcPct val="107000"/>
              </a:lnSpc>
              <a:spcAft>
                <a:spcPts val="800"/>
              </a:spcAft>
            </a:pPr>
            <a:r>
              <a:rPr lang="en-US" sz="4000" dirty="0">
                <a:latin typeface="Times New Roman" panose="02020603050405020304" pitchFamily="18" charset="0"/>
                <a:ea typeface="Calibri" panose="020F0502020204030204" pitchFamily="34" charset="0"/>
                <a:cs typeface="Arial" panose="020B0604020202020204" pitchFamily="34" charset="0"/>
              </a:rPr>
              <a:t>2. Waste Segregation</a:t>
            </a:r>
            <a:r>
              <a:rPr lang="en-US" sz="2800"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Efficient waste management is a key component of a clean and green Pakistan. The 2</a:t>
            </a:r>
            <a:r>
              <a:rPr lang="en-US" baseline="30000" dirty="0">
                <a:latin typeface="Times New Roman" panose="02020603050405020304" pitchFamily="18" charset="0"/>
                <a:ea typeface="Calibri" panose="020F0502020204030204" pitchFamily="34" charset="0"/>
                <a:cs typeface="Arial" panose="020B0604020202020204" pitchFamily="34" charset="0"/>
              </a:rPr>
              <a:t>nd</a:t>
            </a:r>
            <a:r>
              <a:rPr lang="en-US" dirty="0">
                <a:latin typeface="Times New Roman" panose="02020603050405020304" pitchFamily="18" charset="0"/>
                <a:ea typeface="Calibri" panose="020F0502020204030204" pitchFamily="34" charset="0"/>
                <a:cs typeface="Arial" panose="020B0604020202020204" pitchFamily="34" charset="0"/>
              </a:rPr>
              <a:t> approach to convince every citizen to segregate waste from their homes, offices and communities to make it easier to dispose and recycle. Encouraging citizens to adopt waste segregation practices and promoting recycling initiatives can significantly reduce the volume of waste generated but question arise,</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smtClean="0">
                <a:latin typeface="Times New Roman" panose="02020603050405020304" pitchFamily="18" charset="0"/>
                <a:ea typeface="Calibri" panose="020F0502020204030204" pitchFamily="34" charset="0"/>
                <a:cs typeface="Arial" panose="020B0604020202020204" pitchFamily="34" charset="0"/>
              </a:rPr>
              <a:t>at </a:t>
            </a:r>
            <a:r>
              <a:rPr lang="en-US" b="1" dirty="0">
                <a:latin typeface="Times New Roman" panose="02020603050405020304" pitchFamily="18" charset="0"/>
                <a:ea typeface="Calibri" panose="020F0502020204030204" pitchFamily="34" charset="0"/>
                <a:cs typeface="Arial" panose="020B0604020202020204" pitchFamily="34" charset="0"/>
              </a:rPr>
              <a:t>How this happen or why every citizen can do that?</a:t>
            </a:r>
            <a:r>
              <a:rPr lang="en-US" dirty="0">
                <a:latin typeface="Times New Roman" panose="02020603050405020304" pitchFamily="18" charset="0"/>
                <a:ea typeface="Calibri" panose="020F0502020204030204" pitchFamily="34" charset="0"/>
                <a:cs typeface="Arial" panose="020B0604020202020204" pitchFamily="34" charset="0"/>
              </a:rPr>
              <a:t> We have to take some steps to motivate them for this cause, so citizens can be rewarded for their active participation in waste management through </a:t>
            </a:r>
            <a:r>
              <a:rPr lang="en-US" b="1" dirty="0">
                <a:latin typeface="Times New Roman" panose="02020603050405020304" pitchFamily="18" charset="0"/>
                <a:ea typeface="Calibri" panose="020F0502020204030204" pitchFamily="34" charset="0"/>
                <a:cs typeface="Arial" panose="020B0604020202020204" pitchFamily="34" charset="0"/>
              </a:rPr>
              <a:t>Royalties-Points </a:t>
            </a:r>
            <a:r>
              <a:rPr lang="en-US" dirty="0">
                <a:latin typeface="Times New Roman" panose="02020603050405020304" pitchFamily="18" charset="0"/>
                <a:ea typeface="Calibri" panose="020F0502020204030204" pitchFamily="34" charset="0"/>
                <a:cs typeface="Arial" panose="020B0604020202020204" pitchFamily="34" charset="0"/>
              </a:rPr>
              <a:t>which in turn give discount codes on brands, mobile top-ups, and discount on gasoline station by reaching to certain points.</a:t>
            </a:r>
            <a:br>
              <a:rPr lang="en-US" dirty="0">
                <a:latin typeface="Times New Roman" panose="02020603050405020304" pitchFamily="18" charset="0"/>
                <a:ea typeface="Calibri" panose="020F0502020204030204" pitchFamily="34" charset="0"/>
                <a:cs typeface="Arial" panose="020B0604020202020204" pitchFamily="34" charset="0"/>
              </a:rPr>
            </a:br>
            <a:endParaRPr lang="en-US" dirty="0">
              <a:latin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457" y="3853542"/>
            <a:ext cx="7609114" cy="2775857"/>
          </a:xfrm>
          <a:prstGeom prst="rect">
            <a:avLst/>
          </a:prstGeom>
        </p:spPr>
      </p:pic>
    </p:spTree>
    <p:extLst>
      <p:ext uri="{BB962C8B-B14F-4D97-AF65-F5344CB8AC3E}">
        <p14:creationId xmlns:p14="http://schemas.microsoft.com/office/powerpoint/2010/main" val="2293599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2513" y="331272"/>
            <a:ext cx="7707087" cy="5636030"/>
          </a:xfrm>
          <a:prstGeom prst="rect">
            <a:avLst/>
          </a:prstGeom>
        </p:spPr>
        <p:txBody>
          <a:bodyPr wrap="square">
            <a:spAutoFit/>
          </a:bodyPr>
          <a:lstStyle/>
          <a:p>
            <a:pPr>
              <a:lnSpc>
                <a:spcPct val="107000"/>
              </a:lnSpc>
              <a:spcAft>
                <a:spcPts val="800"/>
              </a:spcAft>
            </a:pPr>
            <a:r>
              <a:rPr lang="en-US" sz="5400" dirty="0">
                <a:latin typeface="Times New Roman" panose="02020603050405020304" pitchFamily="18" charset="0"/>
                <a:ea typeface="Calibri" panose="020F0502020204030204" pitchFamily="34" charset="0"/>
                <a:cs typeface="Arial" panose="020B0604020202020204" pitchFamily="34" charset="0"/>
              </a:rPr>
              <a:t>3. Collection and processed point.</a:t>
            </a:r>
            <a:endParaRPr lang="en-US" sz="4000" dirty="0">
              <a:latin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Public collection points must be made to ensure the easy and convenient strategy for people, vendors and waste dumping organizations to dump waste at their assign place where the further methods of waste management can be taken as follow.</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Collection</a:t>
            </a:r>
            <a:r>
              <a:rPr lang="en-US" dirty="0">
                <a:latin typeface="Times New Roman" panose="02020603050405020304" pitchFamily="18" charset="0"/>
                <a:ea typeface="Calibri" panose="020F0502020204030204" pitchFamily="34" charset="0"/>
                <a:cs typeface="Arial" panose="020B0604020202020204" pitchFamily="34" charset="0"/>
              </a:rPr>
              <a:t>: Waste is collected from homes, businesses, and other sources. This can be done by a variety of methods, including curbside collection, drop-off centers, and recycling bins.</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Sorting</a:t>
            </a:r>
            <a:r>
              <a:rPr lang="en-US" dirty="0">
                <a:latin typeface="Times New Roman" panose="02020603050405020304" pitchFamily="18" charset="0"/>
                <a:ea typeface="Calibri" panose="020F0502020204030204" pitchFamily="34" charset="0"/>
                <a:cs typeface="Arial" panose="020B0604020202020204" pitchFamily="34" charset="0"/>
              </a:rPr>
              <a:t>: The collected waste is sorted into different categories, such as recyclables, compostable waste, and hazardous waste. This is done to ensure that the waste is properly disposed of to their proper place and avoiding the irrelevant duping point or spoiling the beautification our cities which is a great problem</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2111" y="500062"/>
            <a:ext cx="3028950" cy="1514475"/>
          </a:xfrm>
          <a:prstGeom prst="rect">
            <a:avLst/>
          </a:prstGeom>
        </p:spPr>
      </p:pic>
    </p:spTree>
    <p:extLst>
      <p:ext uri="{BB962C8B-B14F-4D97-AF65-F5344CB8AC3E}">
        <p14:creationId xmlns:p14="http://schemas.microsoft.com/office/powerpoint/2010/main" val="3433036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823" y="183706"/>
            <a:ext cx="7690758" cy="7195047"/>
          </a:xfrm>
          <a:prstGeom prst="rect">
            <a:avLst/>
          </a:prstGeom>
        </p:spPr>
        <p:txBody>
          <a:bodyPr wrap="square">
            <a:spAutoFit/>
          </a:bodyPr>
          <a:lstStyle/>
          <a:p>
            <a:pPr>
              <a:lnSpc>
                <a:spcPct val="107000"/>
              </a:lnSpc>
              <a:spcAft>
                <a:spcPts val="800"/>
              </a:spcAft>
            </a:pPr>
            <a:r>
              <a:rPr lang="en-US" sz="4000" dirty="0" smtClean="0">
                <a:latin typeface="Times New Roman" panose="02020603050405020304" pitchFamily="18" charset="0"/>
                <a:ea typeface="Calibri" panose="020F0502020204030204" pitchFamily="34" charset="0"/>
                <a:cs typeface="Arial" panose="020B0604020202020204" pitchFamily="34" charset="0"/>
              </a:rPr>
              <a:t>4.Cash-out </a:t>
            </a:r>
            <a:r>
              <a:rPr lang="en-US" sz="4000" dirty="0">
                <a:latin typeface="Times New Roman" panose="02020603050405020304" pitchFamily="18" charset="0"/>
                <a:ea typeface="Calibri" panose="020F0502020204030204" pitchFamily="34" charset="0"/>
                <a:cs typeface="Arial" panose="020B0604020202020204" pitchFamily="34" charset="0"/>
              </a:rPr>
              <a:t>to Industries and firms</a:t>
            </a:r>
            <a:r>
              <a:rPr lang="en-US" sz="4000" dirty="0" smtClean="0">
                <a:latin typeface="Times New Roman" panose="02020603050405020304" pitchFamily="18" charset="0"/>
                <a:ea typeface="Calibri" panose="020F0502020204030204" pitchFamily="34" charset="0"/>
                <a:cs typeface="Arial" panose="020B0604020202020204" pitchFamily="34" charset="0"/>
              </a:rPr>
              <a:t>:</a:t>
            </a:r>
          </a:p>
          <a:p>
            <a:pPr>
              <a:lnSpc>
                <a:spcPct val="107000"/>
              </a:lnSpc>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After </a:t>
            </a:r>
            <a:r>
              <a:rPr lang="en-US" dirty="0">
                <a:latin typeface="Times New Roman" panose="02020603050405020304" pitchFamily="18" charset="0"/>
                <a:ea typeface="Calibri" panose="020F0502020204030204" pitchFamily="34" charset="0"/>
                <a:cs typeface="Arial" panose="020B0604020202020204" pitchFamily="34" charset="0"/>
              </a:rPr>
              <a:t>sorting the waste. We have option to sell this clear sorted waste into a valuable cash and revenues that govt. can generate by selling it their concerned industries and firms while industries and firms would like to buy this stuff and waste because of sorted waste and free from any mixing of other. Here we can see as,</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Composting</a:t>
            </a:r>
            <a:r>
              <a:rPr lang="en-US" dirty="0">
                <a:latin typeface="Times New Roman" panose="02020603050405020304" pitchFamily="18" charset="0"/>
                <a:ea typeface="Calibri" panose="020F0502020204030204" pitchFamily="34" charset="0"/>
                <a:cs typeface="Arial" panose="020B0604020202020204" pitchFamily="34" charset="0"/>
              </a:rPr>
              <a:t>: Food and kitchen stuff give to at </a:t>
            </a:r>
            <a:r>
              <a:rPr lang="en-US" b="1" dirty="0">
                <a:latin typeface="Times New Roman" panose="02020603050405020304" pitchFamily="18" charset="0"/>
                <a:ea typeface="Calibri" panose="020F0502020204030204" pitchFamily="34" charset="0"/>
                <a:cs typeface="Arial" panose="020B0604020202020204" pitchFamily="34" charset="0"/>
              </a:rPr>
              <a:t>local level nurseries</a:t>
            </a:r>
            <a:r>
              <a:rPr lang="en-US" dirty="0">
                <a:latin typeface="Times New Roman" panose="02020603050405020304" pitchFamily="18" charset="0"/>
                <a:ea typeface="Calibri" panose="020F0502020204030204" pitchFamily="34" charset="0"/>
                <a:cs typeface="Arial" panose="020B0604020202020204" pitchFamily="34" charset="0"/>
              </a:rPr>
              <a:t> to make organic compost and also give to a fertilizer making industries to make organic compost and </a:t>
            </a:r>
            <a:r>
              <a:rPr lang="en-US" b="1" dirty="0">
                <a:latin typeface="Times New Roman" panose="02020603050405020304" pitchFamily="18" charset="0"/>
                <a:ea typeface="Calibri" panose="020F0502020204030204" pitchFamily="34" charset="0"/>
                <a:cs typeface="Arial" panose="020B0604020202020204" pitchFamily="34" charset="0"/>
              </a:rPr>
              <a:t>avoid Nitrogenous fertilizers</a:t>
            </a:r>
            <a:r>
              <a:rPr lang="en-US" dirty="0">
                <a:latin typeface="Times New Roman" panose="02020603050405020304" pitchFamily="18" charset="0"/>
                <a:ea typeface="Calibri" panose="020F0502020204030204" pitchFamily="34" charset="0"/>
                <a:cs typeface="Arial" panose="020B0604020202020204" pitchFamily="34" charset="0"/>
              </a:rPr>
              <a:t> to help </a:t>
            </a:r>
            <a:r>
              <a:rPr lang="en-US" b="1" dirty="0">
                <a:latin typeface="Times New Roman" panose="02020603050405020304" pitchFamily="18" charset="0"/>
                <a:ea typeface="Calibri" panose="020F0502020204030204" pitchFamily="34" charset="0"/>
                <a:cs typeface="Arial" panose="020B0604020202020204" pitchFamily="34" charset="0"/>
              </a:rPr>
              <a:t>reduce air pollution.</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Electric waste</a:t>
            </a:r>
            <a:r>
              <a:rPr lang="en-US" dirty="0">
                <a:latin typeface="Times New Roman" panose="02020603050405020304" pitchFamily="18" charset="0"/>
                <a:ea typeface="Calibri" panose="020F0502020204030204" pitchFamily="34" charset="0"/>
                <a:cs typeface="Arial" panose="020B0604020202020204" pitchFamily="34" charset="0"/>
              </a:rPr>
              <a:t> further goes to their electric usable industries.</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Plastics waste</a:t>
            </a:r>
            <a:r>
              <a:rPr lang="en-US" dirty="0">
                <a:latin typeface="Times New Roman" panose="02020603050405020304" pitchFamily="18" charset="0"/>
                <a:ea typeface="Calibri" panose="020F0502020204030204" pitchFamily="34" charset="0"/>
                <a:cs typeface="Arial" panose="020B0604020202020204" pitchFamily="34" charset="0"/>
              </a:rPr>
              <a:t> further goes to their Plastic and polythene recyclable industries</a:t>
            </a:r>
            <a:endParaRPr lang="en-US" dirty="0">
              <a:latin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Recycling</a:t>
            </a:r>
            <a:r>
              <a:rPr lang="en-US" dirty="0">
                <a:latin typeface="Times New Roman" panose="02020603050405020304" pitchFamily="18" charset="0"/>
                <a:ea typeface="Calibri" panose="020F0502020204030204" pitchFamily="34" charset="0"/>
                <a:cs typeface="Arial" panose="020B0604020202020204" pitchFamily="34" charset="0"/>
              </a:rPr>
              <a:t>: Recyclable materials will be further provided and sell to industries where they are processed and turned into new products. This helps to reduce the amount of waste that goes to landfills and incinerators (Hot furnace for </a:t>
            </a:r>
            <a:r>
              <a:rPr lang="en-US" dirty="0" smtClean="0">
                <a:latin typeface="Times New Roman" panose="02020603050405020304" pitchFamily="18" charset="0"/>
                <a:ea typeface="Calibri" panose="020F0502020204030204" pitchFamily="34" charset="0"/>
                <a:cs typeface="Arial" panose="020B0604020202020204" pitchFamily="34" charset="0"/>
              </a:rPr>
              <a:t>degradable </a:t>
            </a:r>
            <a:r>
              <a:rPr lang="en-US" dirty="0">
                <a:latin typeface="Times New Roman" panose="02020603050405020304" pitchFamily="18" charset="0"/>
                <a:ea typeface="Calibri" panose="020F0502020204030204" pitchFamily="34" charset="0"/>
                <a:cs typeface="Arial" panose="020B0604020202020204" pitchFamily="34" charset="0"/>
              </a:rPr>
              <a:t>wastage).</a:t>
            </a:r>
            <a:br>
              <a:rPr lang="en-US" dirty="0">
                <a:latin typeface="Times New Roman" panose="02020603050405020304" pitchFamily="18" charset="0"/>
                <a:ea typeface="Calibri" panose="020F0502020204030204" pitchFamily="34" charset="0"/>
                <a:cs typeface="Arial" panose="020B0604020202020204" pitchFamily="34" charset="0"/>
              </a:rPr>
            </a:br>
            <a:endParaRPr lang="en-US" dirty="0">
              <a:latin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Disposal</a:t>
            </a:r>
            <a:r>
              <a:rPr lang="en-US" sz="2000"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Hazardous waste is disposed of in a safe and environmentally responsible manner. This may involve incineration, landfilling, or treatment.</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 </a:t>
            </a:r>
            <a:br>
              <a:rPr lang="en-US" dirty="0">
                <a:latin typeface="Times New Roman" panose="02020603050405020304" pitchFamily="18" charset="0"/>
                <a:ea typeface="Calibri" panose="020F0502020204030204" pitchFamily="34" charset="0"/>
                <a:cs typeface="Arial" panose="020B0604020202020204" pitchFamily="34" charset="0"/>
              </a:rPr>
            </a:br>
            <a:endParaRPr lang="en-US" dirty="0">
              <a:latin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3158" y="1551214"/>
            <a:ext cx="1888671" cy="3167743"/>
          </a:xfrm>
          <a:prstGeom prst="rect">
            <a:avLst/>
          </a:prstGeom>
        </p:spPr>
      </p:pic>
    </p:spTree>
    <p:extLst>
      <p:ext uri="{BB962C8B-B14F-4D97-AF65-F5344CB8AC3E}">
        <p14:creationId xmlns:p14="http://schemas.microsoft.com/office/powerpoint/2010/main" val="4239130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9546" y="31173"/>
            <a:ext cx="8768444" cy="6908751"/>
          </a:xfrm>
          <a:prstGeom prst="rect">
            <a:avLst/>
          </a:prstGeom>
        </p:spPr>
        <p:txBody>
          <a:bodyPr wrap="square">
            <a:spAutoFit/>
          </a:bodyPr>
          <a:lstStyle/>
          <a:p>
            <a:pPr>
              <a:lnSpc>
                <a:spcPct val="107000"/>
              </a:lnSpc>
              <a:spcAft>
                <a:spcPts val="800"/>
              </a:spcAft>
            </a:pPr>
            <a:r>
              <a:rPr lang="en-US" sz="4000" dirty="0">
                <a:latin typeface="Times New Roman" panose="02020603050405020304" pitchFamily="18" charset="0"/>
                <a:ea typeface="Calibri" panose="020F0502020204030204" pitchFamily="34" charset="0"/>
                <a:cs typeface="Arial" panose="020B0604020202020204" pitchFamily="34" charset="0"/>
              </a:rPr>
              <a:t>5</a:t>
            </a:r>
            <a:r>
              <a:rPr lang="en-US" sz="4000" dirty="0" smtClean="0">
                <a:latin typeface="Times New Roman" panose="02020603050405020304" pitchFamily="18" charset="0"/>
                <a:ea typeface="Calibri" panose="020F0502020204030204" pitchFamily="34" charset="0"/>
                <a:cs typeface="Arial" panose="020B0604020202020204" pitchFamily="34" charset="0"/>
              </a:rPr>
              <a:t>. </a:t>
            </a:r>
            <a:r>
              <a:rPr lang="en-US" sz="5400" dirty="0">
                <a:latin typeface="Times New Roman" panose="02020603050405020304" pitchFamily="18" charset="0"/>
                <a:ea typeface="Calibri" panose="020F0502020204030204" pitchFamily="34" charset="0"/>
                <a:cs typeface="Arial" panose="020B0604020202020204" pitchFamily="34" charset="0"/>
              </a:rPr>
              <a:t>System for tracking progress.</a:t>
            </a: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We can provide citizens with play store app and separate RFID cards or do collaborate with banking sectors with their payment cards.</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Another Option:</a:t>
            </a: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If govt. not convince for this we can have a chance to regularize this program with our </a:t>
            </a:r>
            <a:r>
              <a:rPr lang="en-US" b="1" dirty="0">
                <a:latin typeface="Times New Roman" panose="02020603050405020304" pitchFamily="18" charset="0"/>
                <a:ea typeface="Calibri" panose="020F0502020204030204" pitchFamily="34" charset="0"/>
                <a:cs typeface="Arial" panose="020B0604020202020204" pitchFamily="34" charset="0"/>
              </a:rPr>
              <a:t>CNIC cards </a:t>
            </a:r>
            <a:r>
              <a:rPr lang="en-US" dirty="0">
                <a:latin typeface="Times New Roman" panose="02020603050405020304" pitchFamily="18" charset="0"/>
                <a:ea typeface="Calibri" panose="020F0502020204030204" pitchFamily="34" charset="0"/>
                <a:cs typeface="Arial" panose="020B0604020202020204" pitchFamily="34" charset="0"/>
              </a:rPr>
              <a:t>yes! CNIC ID cards have chips, so we have a chance to set up little scanning machines at collection points where citizens can easily come, </a:t>
            </a:r>
            <a:r>
              <a:rPr lang="en-US" b="1" dirty="0">
                <a:latin typeface="Times New Roman" panose="02020603050405020304" pitchFamily="18" charset="0"/>
                <a:ea typeface="Calibri" panose="020F0502020204030204" pitchFamily="34" charset="0"/>
                <a:cs typeface="Arial" panose="020B0604020202020204" pitchFamily="34" charset="0"/>
              </a:rPr>
              <a:t>swipe</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b="1" dirty="0">
                <a:latin typeface="Times New Roman" panose="02020603050405020304" pitchFamily="18" charset="0"/>
                <a:ea typeface="Calibri" panose="020F0502020204030204" pitchFamily="34" charset="0"/>
                <a:cs typeface="Arial" panose="020B0604020202020204" pitchFamily="34" charset="0"/>
              </a:rPr>
              <a:t>scan </a:t>
            </a:r>
            <a:r>
              <a:rPr lang="en-US" dirty="0">
                <a:latin typeface="Times New Roman" panose="02020603050405020304" pitchFamily="18" charset="0"/>
                <a:ea typeface="Calibri" panose="020F0502020204030204" pitchFamily="34" charset="0"/>
                <a:cs typeface="Arial" panose="020B0604020202020204" pitchFamily="34" charset="0"/>
              </a:rPr>
              <a:t>their ID cards. Through this way govt. could be free from the cost of collaboration with their banking or Pvt. Sector organizations while make their generated system in easy way. </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
            </a:r>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Now do clear some queries how this all happened?</a:t>
            </a:r>
            <a:br>
              <a:rPr lang="en-US" dirty="0">
                <a:latin typeface="Times New Roman" panose="02020603050405020304" pitchFamily="18"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How we or citizens can track their </a:t>
            </a:r>
            <a:r>
              <a:rPr lang="en-US" dirty="0">
                <a:latin typeface="Times New Roman" panose="02020603050405020304" pitchFamily="18" charset="0"/>
                <a:ea typeface="Calibri" panose="020F0502020204030204" pitchFamily="34" charset="0"/>
                <a:cs typeface="Arial" panose="020B0604020202020204" pitchFamily="34" charset="0"/>
              </a:rPr>
              <a:t>progress</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 think the best convenient solution is to do collaborate with banking sector and launching separate app, so every citizen could see their progress anytime anywhere.</a:t>
            </a:r>
            <a:br>
              <a:rPr lang="en-US" dirty="0">
                <a:latin typeface="Times New Roman" panose="02020603050405020304" pitchFamily="18"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Why Banking sector collaborate? </a:t>
            </a:r>
            <a:r>
              <a:rPr lang="en-US" dirty="0">
                <a:latin typeface="Times New Roman" panose="02020603050405020304" pitchFamily="18" charset="0"/>
                <a:ea typeface="Calibri" panose="020F0502020204030204" pitchFamily="34" charset="0"/>
                <a:cs typeface="Arial" panose="020B0604020202020204" pitchFamily="34" charset="0"/>
              </a:rPr>
              <a:t>They do because everyone wants to see clean and green Pakistan but most important factor is that they get a chance to promote their services and marketing more with a plus-point of this royalties feature with a clear-support from government of Pakistan. </a:t>
            </a:r>
            <a:br>
              <a:rPr lang="en-US" dirty="0">
                <a:latin typeface="Times New Roman" panose="02020603050405020304" pitchFamily="18" charset="0"/>
                <a:ea typeface="Calibri" panose="020F0502020204030204" pitchFamily="34" charset="0"/>
                <a:cs typeface="Arial" panose="020B0604020202020204" pitchFamily="34" charset="0"/>
              </a:rPr>
            </a:b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701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24F515-356D-4532-BE08-F6D7771916F0}">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16c05727-aa75-4e4a-9b5f-8a80a1165891"/>
    <ds:schemaRef ds:uri="71af3243-3dd4-4a8d-8c0d-dd76da1f02a5"/>
    <ds:schemaRef ds:uri="http://www.w3.org/XML/1998/namespace"/>
  </ds:schemaRefs>
</ds:datastoreItem>
</file>

<file path=customXml/itemProps2.xml><?xml version="1.0" encoding="utf-8"?>
<ds:datastoreItem xmlns:ds="http://schemas.openxmlformats.org/officeDocument/2006/customXml" ds:itemID="{83E04B51-1D33-4F14-BBD7-79D7D27E2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EF1282-A6E9-4912-8AB9-8ED69BF709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 design</Template>
  <TotalTime>0</TotalTime>
  <Words>823</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Symbol</vt:lpstr>
      <vt:lpstr>Times New Roman</vt:lpstr>
      <vt:lpstr>Trebuchet MS</vt:lpstr>
      <vt:lpstr>Wingdings 3</vt:lpstr>
      <vt:lpstr>Facet</vt:lpstr>
      <vt:lpstr>Cleaner and Greener Pakistan: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Predictable Cost Idea of the Whole Program</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2023-05-27T05:08:30Z</dcterms:created>
  <dcterms:modified xsi:type="dcterms:W3CDTF">2023-05-27T17:46:13Z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